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69" r:id="rId3"/>
    <p:sldId id="257" r:id="rId4"/>
    <p:sldId id="258" r:id="rId5"/>
    <p:sldId id="263" r:id="rId6"/>
    <p:sldId id="264" r:id="rId7"/>
    <p:sldId id="266" r:id="rId8"/>
    <p:sldId id="259" r:id="rId9"/>
    <p:sldId id="261" r:id="rId10"/>
    <p:sldId id="265" r:id="rId11"/>
    <p:sldId id="267" r:id="rId12"/>
    <p:sldId id="260" r:id="rId13"/>
    <p:sldId id="262" r:id="rId14"/>
    <p:sldId id="268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EEFF"/>
    <a:srgbClr val="00B0F0"/>
    <a:srgbClr val="00B0EE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68" d="100"/>
          <a:sy n="68" d="100"/>
        </p:scale>
        <p:origin x="262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72B9EF-2BE3-4774-9E46-0ADA240ADB06}" type="datetimeFigureOut">
              <a:rPr lang="en-US"/>
              <a:t>5/15/2018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5B3042-38EF-423B-AA55-929EB29618BD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946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B3042-38EF-423B-AA55-929EB29618BD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6767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B3042-38EF-423B-AA55-929EB29618BD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586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B3042-38EF-423B-AA55-929EB29618BD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9871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B3042-38EF-423B-AA55-929EB29618BD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6085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B3042-38EF-423B-AA55-929EB29618BD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7735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B3042-38EF-423B-AA55-929EB29618BD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3368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B3042-38EF-423B-AA55-929EB29618BD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6097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B3042-38EF-423B-AA55-929EB29618BD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1082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B3042-38EF-423B-AA55-929EB29618BD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708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B3042-38EF-423B-AA55-929EB29618BD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022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B3042-38EF-423B-AA55-929EB29618BD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20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B3042-38EF-423B-AA55-929EB29618BD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1960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B3042-38EF-423B-AA55-929EB29618BD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184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B3042-38EF-423B-AA55-929EB29618BD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5546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B3042-38EF-423B-AA55-929EB29618BD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0931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B3042-38EF-423B-AA55-929EB29618BD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6142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B3042-38EF-423B-AA55-929EB29618BD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776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681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384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830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184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56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249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057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946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104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987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369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8860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>
                <a:latin typeface="ChevinLight" panose="02000300000000000000" pitchFamily="2" charset="0"/>
              </a:rPr>
              <a:t>GoldenCheetah</a:t>
            </a:r>
            <a:r>
              <a:rPr lang="en-US" dirty="0">
                <a:latin typeface="ChevinLight" panose="02000300000000000000" pitchFamily="2" charset="0"/>
              </a:rPr>
              <a:t> and </a:t>
            </a:r>
            <a:r>
              <a:rPr lang="en-US" dirty="0" err="1">
                <a:latin typeface="ChevinLight" panose="02000300000000000000" pitchFamily="2" charset="0"/>
              </a:rPr>
              <a:t>OpenData</a:t>
            </a:r>
            <a:endParaRPr lang="en-US" dirty="0">
              <a:latin typeface="ChevinLight" panose="020003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B0F0"/>
                </a:solidFill>
                <a:latin typeface="ChevinLight" panose="02000300000000000000" pitchFamily="2" charset="0"/>
              </a:rPr>
              <a:t>Mark Liversedge, 18</a:t>
            </a:r>
            <a:r>
              <a:rPr lang="en-US" baseline="30000" dirty="0">
                <a:solidFill>
                  <a:srgbClr val="00B0F0"/>
                </a:solidFill>
                <a:latin typeface="ChevinLight" panose="02000300000000000000" pitchFamily="2" charset="0"/>
              </a:rPr>
              <a:t>th</a:t>
            </a:r>
            <a:r>
              <a:rPr lang="en-US" dirty="0">
                <a:solidFill>
                  <a:srgbClr val="00B0F0"/>
                </a:solidFill>
                <a:latin typeface="ChevinLight" panose="02000300000000000000" pitchFamily="2" charset="0"/>
              </a:rPr>
              <a:t> May 2018</a:t>
            </a:r>
          </a:p>
          <a:p>
            <a:r>
              <a:rPr lang="en-US" dirty="0">
                <a:solidFill>
                  <a:srgbClr val="00B0F0"/>
                </a:solidFill>
                <a:latin typeface="ChevinLight" panose="02000300000000000000" pitchFamily="2" charset="0"/>
              </a:rPr>
              <a:t>Data science for sports, activity, and well-being </a:t>
            </a:r>
          </a:p>
          <a:p>
            <a:r>
              <a:rPr lang="en-US" dirty="0">
                <a:solidFill>
                  <a:srgbClr val="00B0F0"/>
                </a:solidFill>
                <a:latin typeface="ChevinLight" panose="02000300000000000000" pitchFamily="2" charset="0"/>
              </a:rPr>
              <a:t>Turing interest group 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EE"/>
                </a:solidFill>
                <a:latin typeface="ChevinLight" panose="02000300000000000000" pitchFamily="2" charset="0"/>
              </a:rPr>
              <a:t>User survey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9991"/>
            <a:ext cx="10883581" cy="2463589"/>
          </a:xfrm>
        </p:spPr>
        <p:txBody>
          <a:bodyPr>
            <a:normAutofit/>
          </a:bodyPr>
          <a:lstStyle/>
          <a:p>
            <a:r>
              <a:rPr lang="en-US" dirty="0">
                <a:latin typeface="ChevinLight" panose="02000300000000000000" pitchFamily="2" charset="0"/>
              </a:rPr>
              <a:t>In 2017 survey of active athletes from </a:t>
            </a:r>
            <a:r>
              <a:rPr lang="en-US" dirty="0" err="1">
                <a:latin typeface="ChevinLight" panose="02000300000000000000" pitchFamily="2" charset="0"/>
              </a:rPr>
              <a:t>slowtwitch</a:t>
            </a:r>
            <a:r>
              <a:rPr lang="en-US" dirty="0">
                <a:latin typeface="ChevinLight" panose="02000300000000000000" pitchFamily="2" charset="0"/>
              </a:rPr>
              <a:t>, wattage and GC online internet forums </a:t>
            </a:r>
            <a:r>
              <a:rPr lang="en-US" sz="1400" dirty="0">
                <a:latin typeface="ChevinLight" panose="02000300000000000000" pitchFamily="2" charset="0"/>
              </a:rPr>
              <a:t>https://github.com/GoldenCheetah/GoldenCheetah/blob/master/doc/user/Cycling_Training_Software_User_Survey.pdf</a:t>
            </a:r>
          </a:p>
          <a:p>
            <a:r>
              <a:rPr lang="en-US" dirty="0">
                <a:latin typeface="ChevinLight" panose="02000300000000000000" pitchFamily="2" charset="0"/>
              </a:rPr>
              <a:t>Open and closed questioning to canvas opinions on all aspects</a:t>
            </a:r>
          </a:p>
          <a:p>
            <a:r>
              <a:rPr lang="en-US" dirty="0">
                <a:latin typeface="ChevinLight" panose="02000300000000000000" pitchFamily="2" charset="0"/>
              </a:rPr>
              <a:t>Used as a basis for </a:t>
            </a:r>
            <a:r>
              <a:rPr lang="en-US" dirty="0" err="1">
                <a:latin typeface="ChevinLight" panose="02000300000000000000" pitchFamily="2" charset="0"/>
              </a:rPr>
              <a:t>prioritising</a:t>
            </a:r>
            <a:r>
              <a:rPr lang="en-US" dirty="0">
                <a:latin typeface="ChevinLight" panose="02000300000000000000" pitchFamily="2" charset="0"/>
              </a:rPr>
              <a:t> development, likely to repeat this year</a:t>
            </a:r>
          </a:p>
          <a:p>
            <a:pPr marL="0" indent="0">
              <a:buNone/>
            </a:pPr>
            <a:endParaRPr lang="en-US" dirty="0">
              <a:latin typeface="ChevinLight" panose="02000300000000000000" pitchFamily="2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FF46F8C-22B9-45D9-92A1-972BB85C5078}"/>
              </a:ext>
            </a:extLst>
          </p:cNvPr>
          <p:cNvSpPr txBox="1">
            <a:spLocks/>
          </p:cNvSpPr>
          <p:nvPr/>
        </p:nvSpPr>
        <p:spPr>
          <a:xfrm>
            <a:off x="714298" y="3401195"/>
            <a:ext cx="5381702" cy="27516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>
              <a:latin typeface="ChevinLight" panose="02000300000000000000" pitchFamily="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3400" dirty="0">
                <a:solidFill>
                  <a:srgbClr val="00B0EE"/>
                </a:solidFill>
                <a:latin typeface="ChevinLight" panose="02000300000000000000" pitchFamily="2" charset="0"/>
              </a:rPr>
              <a:t>Insights </a:t>
            </a:r>
            <a:endParaRPr lang="en-US" dirty="0">
              <a:solidFill>
                <a:srgbClr val="00B0EE"/>
              </a:solidFill>
              <a:latin typeface="ChevinLight" panose="02000300000000000000" pitchFamily="2" charset="0"/>
            </a:endParaRPr>
          </a:p>
          <a:p>
            <a:r>
              <a:rPr lang="en-US" sz="2400" u="sng" dirty="0">
                <a:latin typeface="ChevinLight" panose="02000300000000000000" pitchFamily="2" charset="0"/>
              </a:rPr>
              <a:t>No single tool</a:t>
            </a:r>
            <a:r>
              <a:rPr lang="en-US" sz="2400" dirty="0">
                <a:latin typeface="ChevinLight" panose="02000300000000000000" pitchFamily="2" charset="0"/>
              </a:rPr>
              <a:t>, users have many</a:t>
            </a:r>
          </a:p>
          <a:p>
            <a:r>
              <a:rPr lang="en-US" sz="2400" u="sng" dirty="0">
                <a:latin typeface="ChevinLight" panose="02000300000000000000" pitchFamily="2" charset="0"/>
              </a:rPr>
              <a:t>No single combination</a:t>
            </a:r>
            <a:r>
              <a:rPr lang="en-US" sz="2400" dirty="0">
                <a:latin typeface="ChevinLight" panose="02000300000000000000" pitchFamily="2" charset="0"/>
              </a:rPr>
              <a:t> dominates, over 164 different combinations</a:t>
            </a:r>
          </a:p>
          <a:p>
            <a:r>
              <a:rPr lang="en-US" sz="2400" u="sng" dirty="0">
                <a:latin typeface="ChevinLight" panose="02000300000000000000" pitchFamily="2" charset="0"/>
              </a:rPr>
              <a:t>WKO/</a:t>
            </a:r>
            <a:r>
              <a:rPr lang="en-US" sz="2400" u="sng" dirty="0" err="1">
                <a:latin typeface="ChevinLight" panose="02000300000000000000" pitchFamily="2" charset="0"/>
              </a:rPr>
              <a:t>TrainingPeaks</a:t>
            </a:r>
            <a:r>
              <a:rPr lang="en-US" sz="2400" dirty="0">
                <a:latin typeface="ChevinLight" panose="02000300000000000000" pitchFamily="2" charset="0"/>
              </a:rPr>
              <a:t> dominates with coaches, likely due to mature support for </a:t>
            </a:r>
            <a:r>
              <a:rPr lang="en-US" sz="2400" u="sng" dirty="0">
                <a:latin typeface="ChevinLight" panose="02000300000000000000" pitchFamily="2" charset="0"/>
              </a:rPr>
              <a:t>athlete/coach interaction</a:t>
            </a:r>
          </a:p>
          <a:p>
            <a:endParaRPr lang="en-US" sz="2600" dirty="0">
              <a:latin typeface="ChevinLight" panose="02000300000000000000" pitchFamily="2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ED1E5B0-58BB-4AD1-8537-15AF5823019C}"/>
              </a:ext>
            </a:extLst>
          </p:cNvPr>
          <p:cNvSpPr txBox="1">
            <a:spLocks/>
          </p:cNvSpPr>
          <p:nvPr/>
        </p:nvSpPr>
        <p:spPr>
          <a:xfrm>
            <a:off x="6235485" y="4107052"/>
            <a:ext cx="5547084" cy="23535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ChevinLight" panose="02000300000000000000" pitchFamily="2" charset="0"/>
              </a:rPr>
              <a:t>Features dominate selection criteria with </a:t>
            </a:r>
            <a:r>
              <a:rPr lang="en-US" sz="2400" u="sng" dirty="0">
                <a:latin typeface="ChevinLight" panose="02000300000000000000" pitchFamily="2" charset="0"/>
              </a:rPr>
              <a:t>progress tracking </a:t>
            </a:r>
            <a:r>
              <a:rPr lang="en-US" sz="2400" dirty="0">
                <a:latin typeface="ChevinLight" panose="02000300000000000000" pitchFamily="2" charset="0"/>
              </a:rPr>
              <a:t>most important feature</a:t>
            </a:r>
          </a:p>
          <a:p>
            <a:r>
              <a:rPr lang="en-US" sz="2400" u="sng" dirty="0">
                <a:latin typeface="ChevinLight" panose="02000300000000000000" pitchFamily="2" charset="0"/>
              </a:rPr>
              <a:t>Planning</a:t>
            </a:r>
            <a:r>
              <a:rPr lang="en-US" sz="2400" dirty="0">
                <a:latin typeface="ChevinLight" panose="02000300000000000000" pitchFamily="2" charset="0"/>
              </a:rPr>
              <a:t> functionality consistently cited as most important missing feature</a:t>
            </a:r>
          </a:p>
          <a:p>
            <a:r>
              <a:rPr lang="en-US" sz="2400" u="sng" dirty="0" err="1">
                <a:latin typeface="ChevinLight" panose="02000300000000000000" pitchFamily="2" charset="0"/>
              </a:rPr>
              <a:t>Strava</a:t>
            </a:r>
            <a:r>
              <a:rPr lang="en-US" sz="2400" dirty="0">
                <a:latin typeface="ChevinLight" panose="02000300000000000000" pitchFamily="2" charset="0"/>
              </a:rPr>
              <a:t> or </a:t>
            </a:r>
            <a:r>
              <a:rPr lang="en-US" sz="2400" u="sng" dirty="0">
                <a:latin typeface="ChevinLight" panose="02000300000000000000" pitchFamily="2" charset="0"/>
              </a:rPr>
              <a:t>Garmin Connect </a:t>
            </a:r>
            <a:r>
              <a:rPr lang="en-US" sz="2400" dirty="0">
                <a:latin typeface="ChevinLight" panose="02000300000000000000" pitchFamily="2" charset="0"/>
              </a:rPr>
              <a:t>used by 80% of athletes, implying high demand for </a:t>
            </a:r>
            <a:r>
              <a:rPr lang="en-US" sz="2400" u="sng" dirty="0">
                <a:latin typeface="ChevinLight" panose="02000300000000000000" pitchFamily="2" charset="0"/>
              </a:rPr>
              <a:t>integration</a:t>
            </a:r>
            <a:r>
              <a:rPr lang="en-US" sz="2400" dirty="0">
                <a:latin typeface="ChevinLight" panose="02000300000000000000" pitchFamily="2" charset="0"/>
              </a:rPr>
              <a:t> with </a:t>
            </a:r>
            <a:r>
              <a:rPr lang="en-US" sz="2400" dirty="0" err="1">
                <a:latin typeface="ChevinLight" panose="02000300000000000000" pitchFamily="2" charset="0"/>
              </a:rPr>
              <a:t>GoldenCheetah</a:t>
            </a:r>
            <a:endParaRPr lang="en-US" sz="2400" dirty="0">
              <a:latin typeface="ChevinLight" panose="020003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119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EE"/>
                </a:solidFill>
                <a:latin typeface="ChevinLight" panose="02000300000000000000" pitchFamily="2" charset="0"/>
              </a:rPr>
              <a:t>Coach survey insights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9991"/>
            <a:ext cx="10883581" cy="2463589"/>
          </a:xfrm>
        </p:spPr>
        <p:txBody>
          <a:bodyPr>
            <a:normAutofit/>
          </a:bodyPr>
          <a:lstStyle/>
          <a:p>
            <a:r>
              <a:rPr lang="en-US" dirty="0">
                <a:latin typeface="ChevinLight" panose="02000300000000000000" pitchFamily="2" charset="0"/>
              </a:rPr>
              <a:t>In 2016 conducted one-to-one interviews with 12 elite coaches to understand how they go about planning and plan tracking </a:t>
            </a:r>
            <a:r>
              <a:rPr lang="en-US" sz="1400" dirty="0">
                <a:latin typeface="ChevinLight" panose="02000300000000000000" pitchFamily="2" charset="0"/>
              </a:rPr>
              <a:t>http://markliversedge.blogspot.co.uk/2016/12/elite-coaches-interviews.html</a:t>
            </a:r>
          </a:p>
          <a:p>
            <a:r>
              <a:rPr lang="en-US" dirty="0">
                <a:latin typeface="ChevinLight" panose="02000300000000000000" pitchFamily="2" charset="0"/>
              </a:rPr>
              <a:t>Open discussion to understand the processes and tools</a:t>
            </a:r>
          </a:p>
          <a:p>
            <a:r>
              <a:rPr lang="en-US" dirty="0">
                <a:latin typeface="ChevinLight" panose="02000300000000000000" pitchFamily="2" charset="0"/>
              </a:rPr>
              <a:t>Seeking a ‘best practice’ instead of developing features that try and be all things to all men (another weakness of </a:t>
            </a:r>
            <a:r>
              <a:rPr lang="en-US" dirty="0" err="1">
                <a:latin typeface="ChevinLight" panose="02000300000000000000" pitchFamily="2" charset="0"/>
              </a:rPr>
              <a:t>GoldenCheetah</a:t>
            </a:r>
            <a:r>
              <a:rPr lang="en-US" dirty="0">
                <a:latin typeface="ChevinLight" panose="02000300000000000000" pitchFamily="2" charset="0"/>
              </a:rPr>
              <a:t>)</a:t>
            </a:r>
          </a:p>
          <a:p>
            <a:pPr marL="0" indent="0">
              <a:buNone/>
            </a:pPr>
            <a:endParaRPr lang="en-US" dirty="0">
              <a:latin typeface="ChevinLight" panose="02000300000000000000" pitchFamily="2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FF46F8C-22B9-45D9-92A1-972BB85C5078}"/>
              </a:ext>
            </a:extLst>
          </p:cNvPr>
          <p:cNvSpPr txBox="1">
            <a:spLocks/>
          </p:cNvSpPr>
          <p:nvPr/>
        </p:nvSpPr>
        <p:spPr>
          <a:xfrm>
            <a:off x="546658" y="3807595"/>
            <a:ext cx="5381702" cy="275163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400" dirty="0">
                <a:solidFill>
                  <a:srgbClr val="00B0EE"/>
                </a:solidFill>
                <a:latin typeface="ChevinLight" panose="02000300000000000000" pitchFamily="2" charset="0"/>
              </a:rPr>
              <a:t>Insights </a:t>
            </a:r>
            <a:endParaRPr lang="en-US" dirty="0">
              <a:solidFill>
                <a:srgbClr val="00B0EE"/>
              </a:solidFill>
              <a:latin typeface="ChevinLight" panose="02000300000000000000" pitchFamily="2" charset="0"/>
            </a:endParaRPr>
          </a:p>
          <a:p>
            <a:r>
              <a:rPr lang="en-US" sz="2400" dirty="0">
                <a:latin typeface="ChevinLight" panose="02000300000000000000" pitchFamily="2" charset="0"/>
              </a:rPr>
              <a:t>Everything is athlete centered, they are the ultimate source of authority</a:t>
            </a:r>
          </a:p>
          <a:p>
            <a:r>
              <a:rPr lang="en-US" sz="2400" dirty="0">
                <a:latin typeface="ChevinLight" panose="02000300000000000000" pitchFamily="2" charset="0"/>
              </a:rPr>
              <a:t>Use competition as preparation</a:t>
            </a:r>
          </a:p>
          <a:p>
            <a:r>
              <a:rPr lang="en-US" sz="2400" dirty="0">
                <a:latin typeface="ChevinLight" panose="02000300000000000000" pitchFamily="2" charset="0"/>
              </a:rPr>
              <a:t>Establish a routine that is top down and goal focused; </a:t>
            </a:r>
            <a:r>
              <a:rPr lang="en-US" sz="2400" dirty="0" err="1">
                <a:latin typeface="ChevinLight" panose="02000300000000000000" pitchFamily="2" charset="0"/>
              </a:rPr>
              <a:t>periodisation</a:t>
            </a:r>
            <a:r>
              <a:rPr lang="en-US" sz="2400" dirty="0">
                <a:latin typeface="ChevinLight" panose="02000300000000000000" pitchFamily="2" charset="0"/>
              </a:rPr>
              <a:t> very common (structure vs myth)</a:t>
            </a:r>
          </a:p>
          <a:p>
            <a:endParaRPr lang="en-US" sz="2600" dirty="0">
              <a:latin typeface="ChevinLight" panose="02000300000000000000" pitchFamily="2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ED1E5B0-58BB-4AD1-8537-15AF5823019C}"/>
              </a:ext>
            </a:extLst>
          </p:cNvPr>
          <p:cNvSpPr txBox="1">
            <a:spLocks/>
          </p:cNvSpPr>
          <p:nvPr/>
        </p:nvSpPr>
        <p:spPr>
          <a:xfrm>
            <a:off x="6220245" y="4301497"/>
            <a:ext cx="5547084" cy="235353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ChevinLight" panose="02000300000000000000" pitchFamily="2" charset="0"/>
              </a:rPr>
              <a:t>Specific but not always prescriptive (!)</a:t>
            </a:r>
          </a:p>
          <a:p>
            <a:r>
              <a:rPr lang="en-US" sz="2400" dirty="0">
                <a:latin typeface="ChevinLight" panose="02000300000000000000" pitchFamily="2" charset="0"/>
              </a:rPr>
              <a:t>Power is only a third of the story</a:t>
            </a:r>
          </a:p>
          <a:p>
            <a:r>
              <a:rPr lang="en-US" sz="2400" dirty="0">
                <a:latin typeface="ChevinLight" panose="02000300000000000000" pitchFamily="2" charset="0"/>
              </a:rPr>
              <a:t>Working assumption that the plan is always wrong and needs to adapt</a:t>
            </a:r>
          </a:p>
          <a:p>
            <a:r>
              <a:rPr lang="en-US" sz="2400" dirty="0">
                <a:latin typeface="ChevinLight" panose="02000300000000000000" pitchFamily="2" charset="0"/>
              </a:rPr>
              <a:t>Use popular tools to communicate plan not to develop it.</a:t>
            </a:r>
          </a:p>
        </p:txBody>
      </p:sp>
    </p:spTree>
    <p:extLst>
      <p:ext uri="{BB962C8B-B14F-4D97-AF65-F5344CB8AC3E}">
        <p14:creationId xmlns:p14="http://schemas.microsoft.com/office/powerpoint/2010/main" val="3816864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EE"/>
                </a:solidFill>
                <a:latin typeface="ChevinLight" panose="02000300000000000000" pitchFamily="2" charset="0"/>
              </a:rPr>
              <a:t>Future Plans – Version 3.6 “Next Year”</a:t>
            </a:r>
          </a:p>
        </p:txBody>
      </p:sp>
      <p:sp>
        <p:nvSpPr>
          <p:cNvPr id="26" name="Content Placeholder 2"/>
          <p:cNvSpPr>
            <a:spLocks noGrp="1"/>
          </p:cNvSpPr>
          <p:nvPr>
            <p:ph idx="1"/>
          </p:nvPr>
        </p:nvSpPr>
        <p:spPr>
          <a:xfrm>
            <a:off x="838200" y="1637654"/>
            <a:ext cx="10515600" cy="4704624"/>
          </a:xfrm>
        </p:spPr>
        <p:txBody>
          <a:bodyPr>
            <a:normAutofit lnSpcReduction="10000"/>
          </a:bodyPr>
          <a:lstStyle/>
          <a:p>
            <a:pPr marL="358775" lvl="1" indent="-358775"/>
            <a:r>
              <a:rPr lang="en-US" sz="3200" dirty="0" err="1">
                <a:solidFill>
                  <a:srgbClr val="00B0F0"/>
                </a:solidFill>
                <a:latin typeface="ChevinLight" panose="02000300000000000000" pitchFamily="2" charset="0"/>
              </a:rPr>
              <a:t>OpenData</a:t>
            </a:r>
            <a:r>
              <a:rPr lang="en-US" sz="3200" dirty="0">
                <a:solidFill>
                  <a:srgbClr val="00B0F0"/>
                </a:solidFill>
                <a:latin typeface="ChevinLight" panose="02000300000000000000" pitchFamily="2" charset="0"/>
              </a:rPr>
              <a:t> and ML toolkit </a:t>
            </a:r>
            <a:r>
              <a:rPr lang="en-US" sz="3200" dirty="0">
                <a:latin typeface="ChevinLight" panose="02000300000000000000" pitchFamily="2" charset="0"/>
              </a:rPr>
              <a:t>– Experimentation and Research</a:t>
            </a:r>
          </a:p>
          <a:p>
            <a:pPr marL="815975" lvl="2" indent="-358775"/>
            <a:r>
              <a:rPr lang="en-US" sz="2400" dirty="0">
                <a:latin typeface="ChevinLight" panose="02000300000000000000" pitchFamily="2" charset="0"/>
              </a:rPr>
              <a:t>Publish ‘meta’ or ‘hyper’ data to help users explore the data</a:t>
            </a:r>
          </a:p>
          <a:p>
            <a:pPr marL="815975" lvl="2" indent="-358775"/>
            <a:r>
              <a:rPr lang="en-US" sz="2400" dirty="0">
                <a:latin typeface="ChevinLight" panose="02000300000000000000" pitchFamily="2" charset="0"/>
              </a:rPr>
              <a:t>Provide tooling for others to work with data e.g. </a:t>
            </a:r>
            <a:r>
              <a:rPr lang="en-US" sz="2400" dirty="0" err="1">
                <a:latin typeface="ChevinLight" panose="02000300000000000000" pitchFamily="2" charset="0"/>
              </a:rPr>
              <a:t>sckit</a:t>
            </a:r>
            <a:r>
              <a:rPr lang="en-US" sz="2400" dirty="0">
                <a:latin typeface="ChevinLight" panose="02000300000000000000" pitchFamily="2" charset="0"/>
              </a:rPr>
              <a:t>-learn</a:t>
            </a:r>
          </a:p>
          <a:p>
            <a:pPr marL="815975" lvl="2" indent="-358775"/>
            <a:r>
              <a:rPr lang="en-US" sz="2400" dirty="0">
                <a:latin typeface="ChevinLight" panose="02000300000000000000" pitchFamily="2" charset="0"/>
              </a:rPr>
              <a:t>Publish models, insights and findings from experiments and collaborations</a:t>
            </a:r>
          </a:p>
          <a:p>
            <a:pPr marL="358775" indent="-358775"/>
            <a:r>
              <a:rPr lang="en-US" sz="3200" dirty="0">
                <a:solidFill>
                  <a:srgbClr val="00B0EE"/>
                </a:solidFill>
                <a:latin typeface="ChevinLight" panose="02000300000000000000" pitchFamily="2" charset="0"/>
              </a:rPr>
              <a:t>Closed Loop Planning</a:t>
            </a:r>
            <a:r>
              <a:rPr lang="en-US" sz="3200" dirty="0">
                <a:solidFill>
                  <a:schemeClr val="accent1"/>
                </a:solidFill>
                <a:latin typeface="ChevinLight" panose="02000300000000000000" pitchFamily="2" charset="0"/>
              </a:rPr>
              <a:t> </a:t>
            </a:r>
            <a:r>
              <a:rPr lang="en-US" sz="3200" dirty="0">
                <a:latin typeface="ChevinLight" panose="02000300000000000000" pitchFamily="2" charset="0"/>
              </a:rPr>
              <a:t>–</a:t>
            </a:r>
            <a:r>
              <a:rPr lang="en-US" sz="3200" dirty="0">
                <a:solidFill>
                  <a:schemeClr val="accent1"/>
                </a:solidFill>
                <a:latin typeface="ChevinLight" panose="02000300000000000000" pitchFamily="2" charset="0"/>
              </a:rPr>
              <a:t> </a:t>
            </a:r>
            <a:r>
              <a:rPr lang="en-US" sz="3200" dirty="0">
                <a:latin typeface="ChevinLight" panose="02000300000000000000" pitchFamily="2" charset="0"/>
              </a:rPr>
              <a:t>Data driven</a:t>
            </a:r>
          </a:p>
          <a:p>
            <a:pPr marL="815975" lvl="2" indent="-358775"/>
            <a:r>
              <a:rPr lang="en-US" sz="2400" dirty="0">
                <a:latin typeface="ChevinLight" panose="02000300000000000000" pitchFamily="2" charset="0"/>
              </a:rPr>
              <a:t>Link outcomes to inputs, and continually adapt to reality</a:t>
            </a:r>
          </a:p>
          <a:p>
            <a:pPr marL="815975" lvl="2" indent="-358775"/>
            <a:r>
              <a:rPr lang="en-US" sz="2400" dirty="0">
                <a:latin typeface="ChevinLight" panose="02000300000000000000" pitchFamily="2" charset="0"/>
              </a:rPr>
              <a:t>Predictive and Adaptive Modelling, possibly mix in some form of IR model</a:t>
            </a:r>
          </a:p>
          <a:p>
            <a:pPr marL="358775" indent="-358775"/>
            <a:r>
              <a:rPr lang="en-US" sz="3200" dirty="0">
                <a:solidFill>
                  <a:srgbClr val="00B0EE"/>
                </a:solidFill>
                <a:latin typeface="ChevinLight" panose="02000300000000000000" pitchFamily="2" charset="0"/>
              </a:rPr>
              <a:t>User Experience </a:t>
            </a:r>
            <a:r>
              <a:rPr lang="en-US" sz="3200" dirty="0">
                <a:latin typeface="ChevinLight" panose="02000300000000000000" pitchFamily="2" charset="0"/>
              </a:rPr>
              <a:t>– Reduce Learning Curve</a:t>
            </a:r>
          </a:p>
          <a:p>
            <a:pPr marL="815975" lvl="2" indent="-358775"/>
            <a:r>
              <a:rPr lang="en-US" sz="2400" dirty="0">
                <a:latin typeface="ChevinLight" panose="02000300000000000000" pitchFamily="2" charset="0"/>
              </a:rPr>
              <a:t>Prettify and align UI to common user workflows not internal structure</a:t>
            </a:r>
          </a:p>
          <a:p>
            <a:pPr marL="815975" lvl="2" indent="-358775"/>
            <a:r>
              <a:rPr lang="en-US" sz="2400" dirty="0">
                <a:latin typeface="ChevinLight" panose="02000300000000000000" pitchFamily="2" charset="0"/>
              </a:rPr>
              <a:t>Broaden science primers develop with sports scientists, video tutorials, documentation</a:t>
            </a:r>
          </a:p>
          <a:p>
            <a:pPr marL="815975" lvl="2" indent="-358775"/>
            <a:r>
              <a:rPr lang="en-US" sz="2400" dirty="0">
                <a:latin typeface="ChevinLight" panose="02000300000000000000" pitchFamily="2" charset="0"/>
              </a:rPr>
              <a:t>Wizards and Guides, Workbook style interaction, Local R/Python installation</a:t>
            </a:r>
          </a:p>
        </p:txBody>
      </p:sp>
    </p:spTree>
    <p:extLst>
      <p:ext uri="{BB962C8B-B14F-4D97-AF65-F5344CB8AC3E}">
        <p14:creationId xmlns:p14="http://schemas.microsoft.com/office/powerpoint/2010/main" val="18893446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hevinLight" panose="02000300000000000000" pitchFamily="2" charset="0"/>
              </a:rPr>
              <a:t>Opportunities for collaboration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5412"/>
            <a:ext cx="10515600" cy="506079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>
                <a:solidFill>
                  <a:srgbClr val="00B0F0"/>
                </a:solidFill>
                <a:latin typeface="ChevinLight" panose="02000300000000000000" pitchFamily="2" charset="0"/>
              </a:rPr>
              <a:t>OpenData</a:t>
            </a:r>
            <a:r>
              <a:rPr lang="en-US" dirty="0">
                <a:solidFill>
                  <a:srgbClr val="00B0F0"/>
                </a:solidFill>
                <a:latin typeface="ChevinLight" panose="02000300000000000000" pitchFamily="2" charset="0"/>
              </a:rPr>
              <a:t> and tooling 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Python, R, </a:t>
            </a:r>
            <a:r>
              <a:rPr lang="en-US" dirty="0" err="1">
                <a:latin typeface="ChevinLight" panose="02000300000000000000" pitchFamily="2" charset="0"/>
              </a:rPr>
              <a:t>sckit</a:t>
            </a:r>
            <a:r>
              <a:rPr lang="en-US" dirty="0">
                <a:latin typeface="ChevinLight" panose="02000300000000000000" pitchFamily="2" charset="0"/>
              </a:rPr>
              <a:t>-learn, </a:t>
            </a:r>
            <a:r>
              <a:rPr lang="en-US" dirty="0" err="1">
                <a:latin typeface="ChevinLight" panose="02000300000000000000" pitchFamily="2" charset="0"/>
              </a:rPr>
              <a:t>tensorflow</a:t>
            </a:r>
            <a:r>
              <a:rPr lang="en-US" dirty="0">
                <a:latin typeface="ChevinLight" panose="02000300000000000000" pitchFamily="2" charset="0"/>
              </a:rPr>
              <a:t>, APIs, Feature extraction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Methods for filtering and selection as dataset grows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Scope of data collected (NIRS, HRV), formats used, useful aggregates</a:t>
            </a:r>
          </a:p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  <a:latin typeface="ChevinLight" panose="02000300000000000000" pitchFamily="2" charset="0"/>
              </a:rPr>
              <a:t>Revisit Bannister IR model (or similar) as a data driven approach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Modelling performance, fatigue, recovery and adaptation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Automate workout planning, quantifying adaptation, adapting plan to reflect reality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00B0F0"/>
                </a:solidFill>
                <a:latin typeface="ChevinLight" panose="02000300000000000000" pitchFamily="2" charset="0"/>
              </a:rPr>
              <a:t>Scikit</a:t>
            </a:r>
            <a:r>
              <a:rPr lang="en-US" dirty="0">
                <a:solidFill>
                  <a:srgbClr val="00B0F0"/>
                </a:solidFill>
                <a:latin typeface="ChevinLight" panose="02000300000000000000" pitchFamily="2" charset="0"/>
              </a:rPr>
              <a:t>-sports (merge of </a:t>
            </a:r>
            <a:r>
              <a:rPr lang="en-US" dirty="0" err="1">
                <a:solidFill>
                  <a:srgbClr val="00B0F0"/>
                </a:solidFill>
                <a:latin typeface="ChevinLight" panose="02000300000000000000" pitchFamily="2" charset="0"/>
              </a:rPr>
              <a:t>sweatpy</a:t>
            </a:r>
            <a:r>
              <a:rPr lang="en-US" dirty="0">
                <a:solidFill>
                  <a:srgbClr val="00B0F0"/>
                </a:solidFill>
                <a:latin typeface="ChevinLight" panose="02000300000000000000" pitchFamily="2" charset="0"/>
              </a:rPr>
              <a:t>, </a:t>
            </a:r>
            <a:r>
              <a:rPr lang="en-US" dirty="0" err="1">
                <a:solidFill>
                  <a:srgbClr val="00B0F0"/>
                </a:solidFill>
                <a:latin typeface="ChevinLight" panose="02000300000000000000" pitchFamily="2" charset="0"/>
              </a:rPr>
              <a:t>scikit</a:t>
            </a:r>
            <a:r>
              <a:rPr lang="en-US" dirty="0">
                <a:solidFill>
                  <a:srgbClr val="00B0F0"/>
                </a:solidFill>
                <a:latin typeface="ChevinLight" panose="02000300000000000000" pitchFamily="2" charset="0"/>
              </a:rPr>
              <a:t>-cycling)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NIRS, HRV, Breathing Rate, Accelerometers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Working with hardware providers like </a:t>
            </a:r>
            <a:r>
              <a:rPr lang="en-US" dirty="0" err="1">
                <a:latin typeface="ChevinLight" panose="02000300000000000000" pitchFamily="2" charset="0"/>
              </a:rPr>
              <a:t>Notio</a:t>
            </a:r>
            <a:r>
              <a:rPr lang="en-US" dirty="0">
                <a:latin typeface="ChevinLight" panose="02000300000000000000" pitchFamily="2" charset="0"/>
              </a:rPr>
              <a:t>, Moxy, Wahoo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Power based metrics from non-power based workouts </a:t>
            </a:r>
          </a:p>
          <a:p>
            <a:pPr lvl="1"/>
            <a:r>
              <a:rPr lang="en-US" dirty="0" err="1">
                <a:latin typeface="ChevinLight" panose="02000300000000000000" pitchFamily="2" charset="0"/>
              </a:rPr>
              <a:t>CdA</a:t>
            </a:r>
            <a:r>
              <a:rPr lang="en-US" dirty="0">
                <a:latin typeface="ChevinLight" panose="02000300000000000000" pitchFamily="2" charset="0"/>
              </a:rPr>
              <a:t> modelling on-the-fly without specialist hardware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… and whatever else !</a:t>
            </a:r>
          </a:p>
        </p:txBody>
      </p:sp>
    </p:spTree>
    <p:extLst>
      <p:ext uri="{BB962C8B-B14F-4D97-AF65-F5344CB8AC3E}">
        <p14:creationId xmlns:p14="http://schemas.microsoft.com/office/powerpoint/2010/main" val="15061247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B0F0"/>
                </a:solidFill>
                <a:latin typeface="ChevinLight" panose="02000300000000000000" pitchFamily="2" charset="0"/>
              </a:rPr>
              <a:t>OpenData</a:t>
            </a:r>
            <a:r>
              <a:rPr lang="en-US" dirty="0">
                <a:solidFill>
                  <a:srgbClr val="00B0F0"/>
                </a:solidFill>
                <a:latin typeface="ChevinLight" panose="02000300000000000000" pitchFamily="2" charset="0"/>
              </a:rPr>
              <a:t> Tooling 1/2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294" y="1393340"/>
            <a:ext cx="11908809" cy="263337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  <a:latin typeface="ChevinLight" panose="02000300000000000000" pitchFamily="2" charset="0"/>
              </a:rPr>
              <a:t>Summary Analysis of Dataset published as an Index </a:t>
            </a:r>
          </a:p>
          <a:p>
            <a:r>
              <a:rPr lang="en-US" dirty="0">
                <a:latin typeface="ChevinLight" panose="02000300000000000000" pitchFamily="2" charset="0"/>
              </a:rPr>
              <a:t>Help users navigate the dataset ‘Its like a library where all the titles have been removed from the books’</a:t>
            </a:r>
          </a:p>
          <a:p>
            <a:r>
              <a:rPr lang="en-US" dirty="0">
                <a:latin typeface="ChevinLight" panose="02000300000000000000" pitchFamily="2" charset="0"/>
              </a:rPr>
              <a:t>Provide insight into the completeness of the dataset, and its limitations</a:t>
            </a:r>
          </a:p>
          <a:p>
            <a:r>
              <a:rPr lang="en-US" dirty="0">
                <a:latin typeface="ChevinLight" panose="02000300000000000000" pitchFamily="2" charset="0"/>
              </a:rPr>
              <a:t>Needs domain expertise to create a useful and coherent framework</a:t>
            </a:r>
          </a:p>
          <a:p>
            <a:r>
              <a:rPr lang="en-US" dirty="0">
                <a:latin typeface="ChevinLight" panose="02000300000000000000" pitchFamily="2" charset="0"/>
              </a:rPr>
              <a:t>Needs user feedback to expand and refine to their needs</a:t>
            </a:r>
          </a:p>
          <a:p>
            <a:pPr marL="0" indent="0">
              <a:buNone/>
            </a:pPr>
            <a:endParaRPr lang="en-US" dirty="0">
              <a:latin typeface="ChevinLight" panose="02000300000000000000" pitchFamily="2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980AFDB-DE8E-477D-9511-0BD83972FA68}"/>
              </a:ext>
            </a:extLst>
          </p:cNvPr>
          <p:cNvSpPr txBox="1">
            <a:spLocks/>
          </p:cNvSpPr>
          <p:nvPr/>
        </p:nvSpPr>
        <p:spPr>
          <a:xfrm>
            <a:off x="213360" y="4223598"/>
            <a:ext cx="5836920" cy="31405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00B0F0"/>
                </a:solidFill>
                <a:latin typeface="ChevinLight" panose="02000300000000000000" pitchFamily="2" charset="0"/>
              </a:rPr>
              <a:t>Athlete</a:t>
            </a:r>
          </a:p>
          <a:p>
            <a:pPr lvl="1"/>
            <a:r>
              <a:rPr lang="en-US" sz="1800" dirty="0" err="1">
                <a:latin typeface="ChevinLight" panose="02000300000000000000" pitchFamily="2" charset="0"/>
              </a:rPr>
              <a:t>Attribubutes</a:t>
            </a:r>
            <a:r>
              <a:rPr lang="en-US" sz="1800" dirty="0">
                <a:latin typeface="ChevinLight" panose="02000300000000000000" pitchFamily="2" charset="0"/>
              </a:rPr>
              <a:t>: Age, Gender</a:t>
            </a:r>
          </a:p>
          <a:p>
            <a:pPr lvl="1"/>
            <a:r>
              <a:rPr lang="en-US" sz="1800" dirty="0">
                <a:latin typeface="ChevinLight" panose="02000300000000000000" pitchFamily="2" charset="0"/>
              </a:rPr>
              <a:t>Classification:  Category?, Sport</a:t>
            </a:r>
          </a:p>
          <a:p>
            <a:pPr lvl="1"/>
            <a:r>
              <a:rPr lang="en-US" sz="1800" dirty="0">
                <a:latin typeface="ChevinLight" panose="02000300000000000000" pitchFamily="2" charset="0"/>
              </a:rPr>
              <a:t>Estimates: Career CP, W’ …</a:t>
            </a:r>
          </a:p>
          <a:p>
            <a:pPr lvl="1"/>
            <a:r>
              <a:rPr lang="en-US" sz="1800" dirty="0">
                <a:latin typeface="ChevinLight" panose="02000300000000000000" pitchFamily="2" charset="0"/>
              </a:rPr>
              <a:t>Metrics: Career Peaks HR, Power et al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F2EC797-83AC-4A79-B54C-585DD78E2ECB}"/>
              </a:ext>
            </a:extLst>
          </p:cNvPr>
          <p:cNvSpPr txBox="1">
            <a:spLocks/>
          </p:cNvSpPr>
          <p:nvPr/>
        </p:nvSpPr>
        <p:spPr>
          <a:xfrm>
            <a:off x="4130040" y="4223598"/>
            <a:ext cx="4338320" cy="27595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00B0F0"/>
                </a:solidFill>
                <a:latin typeface="ChevinLight" panose="02000300000000000000" pitchFamily="2" charset="0"/>
              </a:rPr>
              <a:t>Activity (Workout)</a:t>
            </a:r>
          </a:p>
          <a:p>
            <a:pPr lvl="1"/>
            <a:r>
              <a:rPr lang="en-US" sz="1800" dirty="0">
                <a:latin typeface="ChevinLight" panose="02000300000000000000" pitchFamily="2" charset="0"/>
              </a:rPr>
              <a:t>Metrics: Distance, Duration et al.</a:t>
            </a:r>
          </a:p>
          <a:p>
            <a:pPr lvl="1"/>
            <a:r>
              <a:rPr lang="en-US" sz="1800" dirty="0">
                <a:latin typeface="ChevinLight" panose="02000300000000000000" pitchFamily="2" charset="0"/>
              </a:rPr>
              <a:t>Classification: </a:t>
            </a:r>
            <a:r>
              <a:rPr lang="en-US" sz="1800" dirty="0" err="1">
                <a:latin typeface="ChevinLight" panose="02000300000000000000" pitchFamily="2" charset="0"/>
              </a:rPr>
              <a:t>hiit</a:t>
            </a:r>
            <a:r>
              <a:rPr lang="en-US" sz="1800" dirty="0">
                <a:latin typeface="ChevinLight" panose="02000300000000000000" pitchFamily="2" charset="0"/>
              </a:rPr>
              <a:t>, interval, </a:t>
            </a:r>
            <a:r>
              <a:rPr lang="en-US" sz="1800" dirty="0" err="1">
                <a:latin typeface="ChevinLight" panose="02000300000000000000" pitchFamily="2" charset="0"/>
              </a:rPr>
              <a:t>cont</a:t>
            </a:r>
            <a:r>
              <a:rPr lang="en-US" sz="1800" dirty="0">
                <a:latin typeface="ChevinLight" panose="02000300000000000000" pitchFamily="2" charset="0"/>
              </a:rPr>
              <a:t>? </a:t>
            </a:r>
          </a:p>
          <a:p>
            <a:pPr lvl="1"/>
            <a:r>
              <a:rPr lang="en-US" sz="1800" dirty="0">
                <a:latin typeface="ChevinLight" panose="02000300000000000000" pitchFamily="2" charset="0"/>
              </a:rPr>
              <a:t>Estimates: intensity? Stress? load? 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707FBC2-56E4-4BD7-8EB4-5D97F2056DEA}"/>
              </a:ext>
            </a:extLst>
          </p:cNvPr>
          <p:cNvSpPr txBox="1">
            <a:spLocks/>
          </p:cNvSpPr>
          <p:nvPr/>
        </p:nvSpPr>
        <p:spPr>
          <a:xfrm>
            <a:off x="7934960" y="4200152"/>
            <a:ext cx="3992880" cy="2549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00B0F0"/>
                </a:solidFill>
                <a:latin typeface="ChevinLight" panose="02000300000000000000" pitchFamily="2" charset="0"/>
              </a:rPr>
              <a:t>Training History (Seasons?)</a:t>
            </a:r>
          </a:p>
          <a:p>
            <a:pPr lvl="1"/>
            <a:r>
              <a:rPr lang="en-US" sz="1800" dirty="0">
                <a:latin typeface="ChevinLight" panose="02000300000000000000" pitchFamily="2" charset="0"/>
              </a:rPr>
              <a:t>Attributes: Date range, Sport Distribution, Volume, Intensity, Frequency</a:t>
            </a:r>
          </a:p>
          <a:p>
            <a:pPr lvl="1"/>
            <a:r>
              <a:rPr lang="en-US" sz="1800" dirty="0">
                <a:latin typeface="ChevinLight" panose="02000300000000000000" pitchFamily="2" charset="0"/>
              </a:rPr>
              <a:t>Estimates: Peak CP, W’ … ?</a:t>
            </a:r>
          </a:p>
          <a:p>
            <a:pPr lvl="1"/>
            <a:r>
              <a:rPr lang="en-US" sz="1800" dirty="0">
                <a:latin typeface="ChevinLight" panose="02000300000000000000" pitchFamily="2" charset="0"/>
              </a:rPr>
              <a:t>Metrics: Peaks, </a:t>
            </a:r>
            <a:r>
              <a:rPr lang="en-US" sz="1800" dirty="0" err="1">
                <a:latin typeface="ChevinLight" panose="02000300000000000000" pitchFamily="2" charset="0"/>
              </a:rPr>
              <a:t>Avg</a:t>
            </a:r>
            <a:r>
              <a:rPr lang="en-US" sz="1800" dirty="0">
                <a:latin typeface="ChevinLight" panose="02000300000000000000" pitchFamily="2" charset="0"/>
              </a:rPr>
              <a:t> … ?</a:t>
            </a:r>
          </a:p>
          <a:p>
            <a:pPr lvl="1"/>
            <a:r>
              <a:rPr lang="en-US" sz="1800" dirty="0">
                <a:latin typeface="ChevinLight" panose="02000300000000000000" pitchFamily="2" charset="0"/>
              </a:rPr>
              <a:t>Classification: intensity distribution, </a:t>
            </a:r>
            <a:r>
              <a:rPr lang="en-US" sz="1800" dirty="0" err="1">
                <a:latin typeface="ChevinLight" panose="02000300000000000000" pitchFamily="2" charset="0"/>
              </a:rPr>
              <a:t>periodisation</a:t>
            </a:r>
            <a:r>
              <a:rPr lang="en-US" sz="1800" dirty="0">
                <a:latin typeface="ChevinLight" panose="02000300000000000000" pitchFamily="2" charset="0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26222967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B0F0"/>
                </a:solidFill>
                <a:latin typeface="ChevinLight" panose="02000300000000000000" pitchFamily="2" charset="0"/>
              </a:rPr>
              <a:t>OpenData</a:t>
            </a:r>
            <a:r>
              <a:rPr lang="en-US" dirty="0">
                <a:solidFill>
                  <a:srgbClr val="00B0F0"/>
                </a:solidFill>
                <a:latin typeface="ChevinLight" panose="02000300000000000000" pitchFamily="2" charset="0"/>
              </a:rPr>
              <a:t> Tooling 2/2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413" y="1454755"/>
            <a:ext cx="11908809" cy="448884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  <a:latin typeface="ChevinLight" panose="02000300000000000000" pitchFamily="2" charset="0"/>
              </a:rPr>
              <a:t>Python and R tooling </a:t>
            </a:r>
          </a:p>
          <a:p>
            <a:r>
              <a:rPr lang="en-US" dirty="0">
                <a:latin typeface="ChevinLight" panose="02000300000000000000" pitchFamily="2" charset="0"/>
              </a:rPr>
              <a:t>Clone, organize and refresh data to local PC</a:t>
            </a:r>
          </a:p>
          <a:p>
            <a:r>
              <a:rPr lang="en-US" dirty="0">
                <a:latin typeface="ChevinLight" panose="02000300000000000000" pitchFamily="2" charset="0"/>
              </a:rPr>
              <a:t>Filter and collect data into </a:t>
            </a:r>
            <a:r>
              <a:rPr lang="en-US" dirty="0" err="1">
                <a:latin typeface="ChevinLight" panose="02000300000000000000" pitchFamily="2" charset="0"/>
              </a:rPr>
              <a:t>dataframes</a:t>
            </a:r>
            <a:endParaRPr lang="en-US" dirty="0">
              <a:latin typeface="ChevinLight" panose="02000300000000000000" pitchFamily="2" charset="0"/>
            </a:endParaRPr>
          </a:p>
          <a:p>
            <a:pPr lvl="1"/>
            <a:r>
              <a:rPr lang="en-US" dirty="0">
                <a:latin typeface="ChevinLight" panose="02000300000000000000" pitchFamily="2" charset="0"/>
              </a:rPr>
              <a:t>Exploit summary index to help filter/search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Enrich summary index with pre-processing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Create </a:t>
            </a:r>
            <a:r>
              <a:rPr lang="en-US" dirty="0" err="1">
                <a:latin typeface="ChevinLight" panose="02000300000000000000" pitchFamily="2" charset="0"/>
              </a:rPr>
              <a:t>dataframes</a:t>
            </a:r>
            <a:r>
              <a:rPr lang="en-US" dirty="0">
                <a:latin typeface="ChevinLight" panose="02000300000000000000" pitchFamily="2" charset="0"/>
              </a:rPr>
              <a:t> via a specification or query</a:t>
            </a:r>
          </a:p>
          <a:p>
            <a:r>
              <a:rPr lang="en-US" dirty="0">
                <a:latin typeface="ChevinLight" panose="02000300000000000000" pitchFamily="2" charset="0"/>
              </a:rPr>
              <a:t>API compatibility to plug in to popular frameworks e.g. </a:t>
            </a:r>
            <a:r>
              <a:rPr lang="en-US" dirty="0" err="1">
                <a:latin typeface="ChevinLight" panose="02000300000000000000" pitchFamily="2" charset="0"/>
              </a:rPr>
              <a:t>scikit</a:t>
            </a:r>
            <a:r>
              <a:rPr lang="en-US" dirty="0">
                <a:latin typeface="ChevinLight" panose="02000300000000000000" pitchFamily="2" charset="0"/>
              </a:rPr>
              <a:t>-learn and </a:t>
            </a:r>
            <a:r>
              <a:rPr lang="en-US" dirty="0" err="1">
                <a:latin typeface="ChevinLight" panose="02000300000000000000" pitchFamily="2" charset="0"/>
              </a:rPr>
              <a:t>tensorflow</a:t>
            </a:r>
            <a:endParaRPr lang="en-US" dirty="0">
              <a:latin typeface="ChevinLight" panose="02000300000000000000" pitchFamily="2" charset="0"/>
            </a:endParaRPr>
          </a:p>
          <a:p>
            <a:pPr lvl="1"/>
            <a:r>
              <a:rPr lang="en-US" dirty="0">
                <a:latin typeface="ChevinLight" panose="02000300000000000000" pitchFamily="2" charset="0"/>
              </a:rPr>
              <a:t>Streaming, incremental learning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Feature extraction</a:t>
            </a:r>
          </a:p>
          <a:p>
            <a:r>
              <a:rPr lang="en-US" dirty="0">
                <a:latin typeface="ChevinLight" panose="02000300000000000000" pitchFamily="2" charset="0"/>
              </a:rPr>
              <a:t>Try and avoid polluting with domain specialism – that should go into </a:t>
            </a:r>
            <a:r>
              <a:rPr lang="en-US" dirty="0" err="1">
                <a:latin typeface="ChevinLight" panose="02000300000000000000" pitchFamily="2" charset="0"/>
              </a:rPr>
              <a:t>scikit</a:t>
            </a:r>
            <a:r>
              <a:rPr lang="en-US" dirty="0">
                <a:latin typeface="ChevinLight" panose="02000300000000000000" pitchFamily="2" charset="0"/>
              </a:rPr>
              <a:t>-sports</a:t>
            </a:r>
          </a:p>
        </p:txBody>
      </p:sp>
    </p:spTree>
    <p:extLst>
      <p:ext uri="{BB962C8B-B14F-4D97-AF65-F5344CB8AC3E}">
        <p14:creationId xmlns:p14="http://schemas.microsoft.com/office/powerpoint/2010/main" val="5380257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hevinLight" panose="02000300000000000000" pitchFamily="2" charset="0"/>
              </a:rPr>
              <a:t>Data Driven Planning 1/2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294" y="1393340"/>
            <a:ext cx="11847396" cy="516440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500" dirty="0">
                <a:solidFill>
                  <a:srgbClr val="00B0F0"/>
                </a:solidFill>
                <a:latin typeface="ChevinLight" panose="02000300000000000000" pitchFamily="2" charset="0"/>
              </a:rPr>
              <a:t>Training Adaptation – Learning what worked, and if it still does</a:t>
            </a:r>
          </a:p>
          <a:p>
            <a:r>
              <a:rPr lang="en-US" dirty="0">
                <a:latin typeface="ChevinLight" panose="02000300000000000000" pitchFamily="2" charset="0"/>
              </a:rPr>
              <a:t>Fundamentals needed are missing in the literature, need to be creative and experimental but beware pseudoscience and chasing shadows. We need domain specialists to support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What are the right metrics to use and how to interpret model results?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How to express in terms a sports scientist or coach can understand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Can we use the Kent Study data for auto-classification?</a:t>
            </a:r>
          </a:p>
          <a:p>
            <a:r>
              <a:rPr lang="en-US" dirty="0">
                <a:latin typeface="ChevinLight" panose="02000300000000000000" pitchFamily="2" charset="0"/>
              </a:rPr>
              <a:t>Time series data analysis to find time correlations between principle components as an adaptation co-efficient of some kind (?)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Start with formal test data or start with field data?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Impulse and fatigue status and Impulse + Recovery impacts on adaptation?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Manual classification of workouts or even try new metrics as model inputs e.g. Work above/below CP?</a:t>
            </a:r>
          </a:p>
          <a:p>
            <a:r>
              <a:rPr lang="en-US" dirty="0">
                <a:latin typeface="ChevinLight" panose="02000300000000000000" pitchFamily="2" charset="0"/>
              </a:rPr>
              <a:t>Evaluate data driven approach to Banister IR model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Should we even distinguish impulse from response, are they the same thing?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Can we improve starting parameters by indexing from a measure of training history?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Is workout classification more powerful than using e.g. TRIMP (its very blunt)?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Do we need to perform formal tests or can we use general field data ?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Can we distill the findings into a generalized IR model or is ML really needed ?</a:t>
            </a:r>
          </a:p>
        </p:txBody>
      </p:sp>
    </p:spTree>
    <p:extLst>
      <p:ext uri="{BB962C8B-B14F-4D97-AF65-F5344CB8AC3E}">
        <p14:creationId xmlns:p14="http://schemas.microsoft.com/office/powerpoint/2010/main" val="24445390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hevinLight" panose="02000300000000000000" pitchFamily="2" charset="0"/>
              </a:rPr>
              <a:t>Data Driven Planning 2/2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294" y="1393340"/>
            <a:ext cx="11847396" cy="516440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500" dirty="0">
                <a:solidFill>
                  <a:srgbClr val="00B0F0"/>
                </a:solidFill>
                <a:latin typeface="ChevinLight" panose="02000300000000000000" pitchFamily="2" charset="0"/>
              </a:rPr>
              <a:t>Closed Loop Planning – </a:t>
            </a:r>
            <a:r>
              <a:rPr lang="en-US" sz="3500" dirty="0" err="1">
                <a:solidFill>
                  <a:srgbClr val="00B0F0"/>
                </a:solidFill>
                <a:latin typeface="ChevinLight" panose="02000300000000000000" pitchFamily="2" charset="0"/>
              </a:rPr>
              <a:t>Mimicing</a:t>
            </a:r>
            <a:r>
              <a:rPr lang="en-US" sz="3500" dirty="0">
                <a:solidFill>
                  <a:srgbClr val="00B0F0"/>
                </a:solidFill>
                <a:latin typeface="ChevinLight" panose="02000300000000000000" pitchFamily="2" charset="0"/>
              </a:rPr>
              <a:t> Elite Coaches best practices</a:t>
            </a:r>
          </a:p>
          <a:p>
            <a:r>
              <a:rPr lang="en-US" dirty="0">
                <a:latin typeface="ChevinLight" panose="02000300000000000000" pitchFamily="2" charset="0"/>
              </a:rPr>
              <a:t>Classic scheduling problem or just a sequencing problem ?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Schedule a range of workouts to meet a “training impulse” by a target date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Constrained e.g. unavailable to train and planned workouts/camps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Cost-based optimization to planning goals e.g. polarize, periodization </a:t>
            </a:r>
            <a:r>
              <a:rPr lang="en-US" dirty="0" err="1">
                <a:latin typeface="ChevinLight" panose="02000300000000000000" pitchFamily="2" charset="0"/>
              </a:rPr>
              <a:t>params</a:t>
            </a:r>
            <a:endParaRPr lang="en-US" dirty="0">
              <a:latin typeface="ChevinLight" panose="02000300000000000000" pitchFamily="2" charset="0"/>
            </a:endParaRPr>
          </a:p>
          <a:p>
            <a:r>
              <a:rPr lang="en-US" dirty="0">
                <a:latin typeface="ChevinLight" panose="02000300000000000000" pitchFamily="2" charset="0"/>
              </a:rPr>
              <a:t>Adjust to adaptation co-</a:t>
            </a:r>
            <a:r>
              <a:rPr lang="en-US" dirty="0" err="1">
                <a:latin typeface="ChevinLight" panose="02000300000000000000" pitchFamily="2" charset="0"/>
              </a:rPr>
              <a:t>efficients</a:t>
            </a:r>
            <a:endParaRPr lang="en-US" dirty="0">
              <a:latin typeface="ChevinLight" panose="02000300000000000000" pitchFamily="2" charset="0"/>
            </a:endParaRPr>
          </a:p>
          <a:p>
            <a:pPr lvl="1"/>
            <a:r>
              <a:rPr lang="en-US" dirty="0">
                <a:latin typeface="ChevinLight" panose="02000300000000000000" pitchFamily="2" charset="0"/>
              </a:rPr>
              <a:t>Adapting to reality – adjusting volume, frequency, intensity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Profiling adaptation coefficient through training history and category – gets harder to improve</a:t>
            </a:r>
          </a:p>
          <a:p>
            <a:pPr lvl="1"/>
            <a:r>
              <a:rPr lang="en-US" dirty="0" err="1">
                <a:latin typeface="ChevinLight" panose="02000300000000000000" pitchFamily="2" charset="0"/>
              </a:rPr>
              <a:t>Normalised</a:t>
            </a:r>
            <a:r>
              <a:rPr lang="en-US" dirty="0">
                <a:latin typeface="ChevinLight" panose="02000300000000000000" pitchFamily="2" charset="0"/>
              </a:rPr>
              <a:t> data to set starting values for equivalents of e.g. k1, k2 and decay parameters</a:t>
            </a:r>
          </a:p>
          <a:p>
            <a:r>
              <a:rPr lang="en-US" dirty="0">
                <a:latin typeface="ChevinLight" panose="02000300000000000000" pitchFamily="2" charset="0"/>
              </a:rPr>
              <a:t>Adjust and learn from user interactions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Fails to complete a workout, gets injured, finds it harder than expected RPE/ROF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Exceeds expected performance for a ‘non-prescriptive’ workout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Reschedule when rest of life gets in the way, or deviate from plan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Plan compliance measure and  tracking athlete motivation and mood</a:t>
            </a:r>
          </a:p>
        </p:txBody>
      </p:sp>
    </p:spTree>
    <p:extLst>
      <p:ext uri="{BB962C8B-B14F-4D97-AF65-F5344CB8AC3E}">
        <p14:creationId xmlns:p14="http://schemas.microsoft.com/office/powerpoint/2010/main" val="1645201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EE"/>
                </a:solidFill>
                <a:latin typeface="ChevinLight" panose="02000300000000000000" pitchFamily="2" charset="0"/>
              </a:rPr>
              <a:t>About these slides…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BDEEFF"/>
                </a:solidFill>
                <a:latin typeface="ChevinLight" panose="02000300000000000000" pitchFamily="2" charset="0"/>
              </a:rPr>
              <a:t>Introduce the </a:t>
            </a:r>
            <a:r>
              <a:rPr lang="en-US" dirty="0" err="1">
                <a:solidFill>
                  <a:srgbClr val="BDEEFF"/>
                </a:solidFill>
                <a:latin typeface="ChevinLight" panose="02000300000000000000" pitchFamily="2" charset="0"/>
              </a:rPr>
              <a:t>GoldenCheetah</a:t>
            </a:r>
            <a:r>
              <a:rPr lang="en-US" dirty="0">
                <a:solidFill>
                  <a:srgbClr val="BDEEFF"/>
                </a:solidFill>
                <a:latin typeface="ChevinLight" panose="02000300000000000000" pitchFamily="2" charset="0"/>
              </a:rPr>
              <a:t> and </a:t>
            </a:r>
            <a:r>
              <a:rPr lang="en-US" dirty="0" err="1">
                <a:solidFill>
                  <a:srgbClr val="BDEEFF"/>
                </a:solidFill>
                <a:latin typeface="ChevinLight" panose="02000300000000000000" pitchFamily="2" charset="0"/>
              </a:rPr>
              <a:t>OpenData</a:t>
            </a:r>
            <a:r>
              <a:rPr lang="en-US" dirty="0">
                <a:solidFill>
                  <a:srgbClr val="BDEEFF"/>
                </a:solidFill>
                <a:latin typeface="ChevinLight" panose="02000300000000000000" pitchFamily="2" charset="0"/>
              </a:rPr>
              <a:t> projects and highlight opportunities for collaboration</a:t>
            </a:r>
          </a:p>
          <a:p>
            <a:pPr marL="0" indent="0">
              <a:buNone/>
            </a:pPr>
            <a:endParaRPr lang="en-US" dirty="0">
              <a:latin typeface="ChevinLight" panose="02000300000000000000" pitchFamily="2" charset="0"/>
            </a:endParaRPr>
          </a:p>
          <a:p>
            <a:r>
              <a:rPr lang="en-US" dirty="0">
                <a:latin typeface="ChevinLight" panose="02000300000000000000" pitchFamily="2" charset="0"/>
              </a:rPr>
              <a:t>Should last 30 minutes or so excluding demos</a:t>
            </a:r>
          </a:p>
          <a:p>
            <a:r>
              <a:rPr lang="en-US" dirty="0">
                <a:latin typeface="ChevinLight" panose="02000300000000000000" pitchFamily="2" charset="0"/>
              </a:rPr>
              <a:t>Written to be read by anyone not here</a:t>
            </a:r>
          </a:p>
          <a:p>
            <a:r>
              <a:rPr lang="en-US" dirty="0">
                <a:latin typeface="ChevinLight" panose="02000300000000000000" pitchFamily="2" charset="0"/>
              </a:rPr>
              <a:t>Are available on </a:t>
            </a:r>
            <a:r>
              <a:rPr lang="en-US" dirty="0" err="1">
                <a:latin typeface="ChevinLight" panose="02000300000000000000" pitchFamily="2" charset="0"/>
              </a:rPr>
              <a:t>github</a:t>
            </a:r>
            <a:endParaRPr lang="en-US" dirty="0">
              <a:latin typeface="ChevinLight" panose="02000300000000000000" pitchFamily="2" charset="0"/>
            </a:endParaRPr>
          </a:p>
          <a:p>
            <a:r>
              <a:rPr lang="en-US" dirty="0">
                <a:latin typeface="ChevinLight" panose="02000300000000000000" pitchFamily="2" charset="0"/>
              </a:rPr>
              <a:t>I won’t be reading out every point</a:t>
            </a:r>
          </a:p>
          <a:p>
            <a:r>
              <a:rPr lang="en-US" dirty="0">
                <a:latin typeface="ChevinLight" panose="02000300000000000000" pitchFamily="2" charset="0"/>
              </a:rPr>
              <a:t>Shout if I whizz thru too quick, or am ponderous and need to move on</a:t>
            </a:r>
          </a:p>
          <a:p>
            <a:endParaRPr lang="en-US" dirty="0">
              <a:latin typeface="ChevinLight" panose="020003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034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EE"/>
                </a:solidFill>
                <a:latin typeface="ChevinLight" panose="02000300000000000000" pitchFamily="2" charset="0"/>
              </a:rPr>
              <a:t>A little about me...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ChevinLight" panose="02000300000000000000" pitchFamily="2" charset="0"/>
              </a:rPr>
              <a:t>Twitter: @</a:t>
            </a:r>
            <a:r>
              <a:rPr lang="en-US" dirty="0" err="1">
                <a:latin typeface="ChevinLight" panose="02000300000000000000" pitchFamily="2" charset="0"/>
              </a:rPr>
              <a:t>liversedge</a:t>
            </a:r>
            <a:endParaRPr lang="en-US" dirty="0">
              <a:latin typeface="ChevinLight" panose="02000300000000000000" pitchFamily="2" charset="0"/>
            </a:endParaRPr>
          </a:p>
          <a:p>
            <a:pPr marL="0" indent="0">
              <a:buNone/>
            </a:pPr>
            <a:r>
              <a:rPr lang="en-US" dirty="0">
                <a:latin typeface="ChevinLight" panose="02000300000000000000" pitchFamily="2" charset="0"/>
              </a:rPr>
              <a:t>E-mail: </a:t>
            </a:r>
            <a:r>
              <a:rPr lang="en-US" dirty="0" err="1">
                <a:latin typeface="ChevinLight" panose="02000300000000000000" pitchFamily="2" charset="0"/>
              </a:rPr>
              <a:t>liversedge</a:t>
            </a:r>
            <a:r>
              <a:rPr lang="en-US" dirty="0">
                <a:latin typeface="ChevinLight" panose="02000300000000000000" pitchFamily="2" charset="0"/>
              </a:rPr>
              <a:t> @ gmail.com</a:t>
            </a:r>
          </a:p>
          <a:p>
            <a:pPr marL="0" indent="0">
              <a:buNone/>
            </a:pPr>
            <a:endParaRPr lang="en-US" dirty="0">
              <a:latin typeface="ChevinLight" panose="02000300000000000000" pitchFamily="2" charset="0"/>
            </a:endParaRPr>
          </a:p>
          <a:p>
            <a:r>
              <a:rPr lang="en-US" dirty="0" err="1">
                <a:latin typeface="ChevinLight" panose="02000300000000000000" pitchFamily="2" charset="0"/>
              </a:rPr>
              <a:t>GoldenCheetah</a:t>
            </a:r>
            <a:r>
              <a:rPr lang="en-US" dirty="0">
                <a:latin typeface="ChevinLight" panose="02000300000000000000" pitchFamily="2" charset="0"/>
              </a:rPr>
              <a:t> Project Lead and Main Developer since 2010</a:t>
            </a:r>
          </a:p>
          <a:p>
            <a:r>
              <a:rPr lang="en-US" dirty="0">
                <a:latin typeface="ChevinLight" panose="02000300000000000000" pitchFamily="2" charset="0"/>
              </a:rPr>
              <a:t>SAP Data Integration Specialist (day job)</a:t>
            </a:r>
          </a:p>
          <a:p>
            <a:r>
              <a:rPr lang="en-US" dirty="0">
                <a:latin typeface="ChevinLight" panose="02000300000000000000" pitchFamily="2" charset="0"/>
              </a:rPr>
              <a:t>Not a coach, physiologist, exercise scientist or researcher</a:t>
            </a:r>
          </a:p>
          <a:p>
            <a:r>
              <a:rPr lang="en-US" dirty="0">
                <a:latin typeface="ChevinLight" panose="02000300000000000000" pitchFamily="2" charset="0"/>
              </a:rPr>
              <a:t>Started coding 30+ years ago, ASM, C, C++</a:t>
            </a:r>
          </a:p>
          <a:p>
            <a:r>
              <a:rPr lang="en-US" dirty="0">
                <a:latin typeface="ChevinLight" panose="02000300000000000000" pitchFamily="2" charset="0"/>
              </a:rPr>
              <a:t>Learning to love Python and endure R </a:t>
            </a:r>
            <a:r>
              <a:rPr lang="en-US" dirty="0">
                <a:latin typeface="ChevinLight" panose="02000300000000000000" pitchFamily="2" charset="0"/>
                <a:sym typeface="Wingdings" panose="05000000000000000000" pitchFamily="2" charset="2"/>
              </a:rPr>
              <a:t></a:t>
            </a:r>
            <a:endParaRPr lang="en-US" dirty="0">
              <a:latin typeface="ChevinLight" panose="020003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930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B0EE"/>
                </a:solidFill>
                <a:latin typeface="ChevinLight" panose="02000300000000000000" pitchFamily="2" charset="0"/>
              </a:rPr>
              <a:t>GoldenCheetah</a:t>
            </a:r>
            <a:r>
              <a:rPr lang="en-US" dirty="0">
                <a:solidFill>
                  <a:srgbClr val="00B0EE"/>
                </a:solidFill>
                <a:latin typeface="ChevinLight" panose="02000300000000000000" pitchFamily="2" charset="0"/>
              </a:rPr>
              <a:t>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9006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ChevinLight" panose="02000300000000000000" pitchFamily="2" charset="0"/>
              </a:rPr>
              <a:t>Since 2017 we’ve started and adopted some projects related to cycling and data analysis alongside the main </a:t>
            </a:r>
            <a:r>
              <a:rPr lang="en-US" dirty="0" err="1">
                <a:latin typeface="ChevinLight" panose="02000300000000000000" pitchFamily="2" charset="0"/>
              </a:rPr>
              <a:t>GoldenCheetah</a:t>
            </a:r>
            <a:r>
              <a:rPr lang="en-US" dirty="0">
                <a:latin typeface="ChevinLight" panose="02000300000000000000" pitchFamily="2" charset="0"/>
              </a:rPr>
              <a:t> application. </a:t>
            </a:r>
          </a:p>
          <a:p>
            <a:r>
              <a:rPr lang="en-US" dirty="0" err="1">
                <a:solidFill>
                  <a:srgbClr val="00B0EE"/>
                </a:solidFill>
                <a:latin typeface="ChevinLight" panose="02000300000000000000" pitchFamily="2" charset="0"/>
              </a:rPr>
              <a:t>GoldenCheetah</a:t>
            </a:r>
            <a:r>
              <a:rPr lang="en-US" dirty="0">
                <a:latin typeface="ChevinLight" panose="02000300000000000000" pitchFamily="2" charset="0"/>
              </a:rPr>
              <a:t> – Desktop application for data analysis</a:t>
            </a:r>
          </a:p>
          <a:p>
            <a:r>
              <a:rPr lang="en-US" dirty="0" err="1">
                <a:solidFill>
                  <a:srgbClr val="00B0EE"/>
                </a:solidFill>
                <a:latin typeface="ChevinLight" panose="02000300000000000000" pitchFamily="2" charset="0"/>
              </a:rPr>
              <a:t>OpenData</a:t>
            </a:r>
            <a:r>
              <a:rPr lang="en-US" dirty="0">
                <a:latin typeface="ChevinLight" panose="02000300000000000000" pitchFamily="2" charset="0"/>
              </a:rPr>
              <a:t> – Publishing raw workout data and tooling for researchers </a:t>
            </a:r>
          </a:p>
          <a:p>
            <a:r>
              <a:rPr lang="en-US" dirty="0" err="1">
                <a:solidFill>
                  <a:srgbClr val="00B0EE"/>
                </a:solidFill>
                <a:latin typeface="ChevinLight" panose="02000300000000000000" pitchFamily="2" charset="0"/>
              </a:rPr>
              <a:t>sweatpy</a:t>
            </a:r>
            <a:r>
              <a:rPr lang="en-US" dirty="0">
                <a:latin typeface="ChevinLight" panose="02000300000000000000" pitchFamily="2" charset="0"/>
              </a:rPr>
              <a:t> + </a:t>
            </a:r>
            <a:r>
              <a:rPr lang="en-US" dirty="0" err="1">
                <a:solidFill>
                  <a:srgbClr val="00B0EE"/>
                </a:solidFill>
                <a:latin typeface="ChevinLight" panose="02000300000000000000" pitchFamily="2" charset="0"/>
              </a:rPr>
              <a:t>scikit</a:t>
            </a:r>
            <a:r>
              <a:rPr lang="en-US" dirty="0">
                <a:solidFill>
                  <a:srgbClr val="00B0EE"/>
                </a:solidFill>
                <a:latin typeface="ChevinLight" panose="02000300000000000000" pitchFamily="2" charset="0"/>
              </a:rPr>
              <a:t>-cycling</a:t>
            </a:r>
            <a:r>
              <a:rPr lang="en-US" dirty="0">
                <a:latin typeface="ChevinLight" panose="02000300000000000000" pitchFamily="2" charset="0"/>
              </a:rPr>
              <a:t> – Python packages for data analysis and ML</a:t>
            </a:r>
          </a:p>
          <a:p>
            <a:r>
              <a:rPr lang="en-US" dirty="0">
                <a:solidFill>
                  <a:srgbClr val="00B0EE"/>
                </a:solidFill>
                <a:latin typeface="ChevinLight" panose="02000300000000000000" pitchFamily="2" charset="0"/>
              </a:rPr>
              <a:t>www.goldencheetah.org</a:t>
            </a:r>
            <a:r>
              <a:rPr lang="en-US" dirty="0">
                <a:solidFill>
                  <a:srgbClr val="00B0F0"/>
                </a:solidFill>
                <a:latin typeface="ChevinLight" panose="02000300000000000000" pitchFamily="2" charset="0"/>
              </a:rPr>
              <a:t> </a:t>
            </a:r>
            <a:r>
              <a:rPr lang="en-US" dirty="0">
                <a:latin typeface="ChevinLight" panose="02000300000000000000" pitchFamily="2" charset="0"/>
              </a:rPr>
              <a:t>– Public Website</a:t>
            </a:r>
          </a:p>
          <a:p>
            <a:pPr lvl="1"/>
            <a:r>
              <a:rPr lang="en-US" dirty="0">
                <a:latin typeface="ChevinLight" panose="02000300000000000000" pitchFamily="2" charset="0"/>
              </a:rPr>
              <a:t>Looking to extend scope into education, partly to address misinformation and confusion amongst amateur athletes. Hoping to promote current research.</a:t>
            </a:r>
          </a:p>
        </p:txBody>
      </p:sp>
    </p:spTree>
    <p:extLst>
      <p:ext uri="{BB962C8B-B14F-4D97-AF65-F5344CB8AC3E}">
        <p14:creationId xmlns:p14="http://schemas.microsoft.com/office/powerpoint/2010/main" val="907079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B0EE"/>
                </a:solidFill>
                <a:latin typeface="ChevinLight" panose="02000300000000000000" pitchFamily="2" charset="0"/>
              </a:rPr>
              <a:t>GoldenCheetah</a:t>
            </a:r>
            <a:r>
              <a:rPr lang="en-US" dirty="0">
                <a:solidFill>
                  <a:srgbClr val="00B0EE"/>
                </a:solidFill>
                <a:latin typeface="ChevinLight" panose="02000300000000000000" pitchFamily="2" charset="0"/>
              </a:rPr>
              <a:t> Desktop Application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69658"/>
            <a:ext cx="11074831" cy="1892157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ChevinLight" panose="02000300000000000000" pitchFamily="2" charset="0"/>
              </a:rPr>
              <a:t>Opensource (GNU PL3) for Linux, Mac, Windows written in C++/</a:t>
            </a:r>
            <a:r>
              <a:rPr lang="en-US" dirty="0" err="1">
                <a:latin typeface="ChevinLight" panose="02000300000000000000" pitchFamily="2" charset="0"/>
              </a:rPr>
              <a:t>Qt</a:t>
            </a:r>
            <a:endParaRPr lang="en-US" dirty="0">
              <a:latin typeface="ChevinLight" panose="02000300000000000000" pitchFamily="2" charset="0"/>
            </a:endParaRPr>
          </a:p>
          <a:p>
            <a:r>
              <a:rPr lang="en-US" dirty="0">
                <a:latin typeface="ChevinLight" panose="02000300000000000000" pitchFamily="2" charset="0"/>
              </a:rPr>
              <a:t>Over 140,000 downloads for last release, no idea how many active users</a:t>
            </a:r>
          </a:p>
          <a:p>
            <a:r>
              <a:rPr lang="en-US" dirty="0">
                <a:latin typeface="ChevinLight" panose="02000300000000000000" pitchFamily="2" charset="0"/>
              </a:rPr>
              <a:t>Used by amateurs, coaches, academics, national track and pro-tour teams</a:t>
            </a:r>
          </a:p>
          <a:p>
            <a:r>
              <a:rPr lang="en-US" dirty="0">
                <a:latin typeface="ChevinLight" panose="02000300000000000000" pitchFamily="2" charset="0"/>
              </a:rPr>
              <a:t>Focus on published science, but includes all sorts of nonsense too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FF46F8C-22B9-45D9-92A1-972BB85C5078}"/>
              </a:ext>
            </a:extLst>
          </p:cNvPr>
          <p:cNvSpPr txBox="1">
            <a:spLocks/>
          </p:cNvSpPr>
          <p:nvPr/>
        </p:nvSpPr>
        <p:spPr>
          <a:xfrm>
            <a:off x="743655" y="3446059"/>
            <a:ext cx="5244783" cy="327785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3400" dirty="0">
                <a:solidFill>
                  <a:srgbClr val="00B0EE"/>
                </a:solidFill>
                <a:latin typeface="ChevinLight" panose="02000300000000000000" pitchFamily="2" charset="0"/>
              </a:rPr>
              <a:t>Positives</a:t>
            </a:r>
            <a:endParaRPr lang="en-US" dirty="0">
              <a:solidFill>
                <a:srgbClr val="00B0EE"/>
              </a:solidFill>
              <a:latin typeface="ChevinLight" panose="02000300000000000000" pitchFamily="2" charset="0"/>
            </a:endParaRPr>
          </a:p>
          <a:p>
            <a:r>
              <a:rPr lang="en-US" dirty="0">
                <a:latin typeface="ChevinLight" panose="02000300000000000000" pitchFamily="2" charset="0"/>
              </a:rPr>
              <a:t>Broad range of support for most devices and file formats as well as large number of cloud services</a:t>
            </a:r>
          </a:p>
          <a:p>
            <a:r>
              <a:rPr lang="en-US" dirty="0">
                <a:latin typeface="ChevinLight" panose="02000300000000000000" pitchFamily="2" charset="0"/>
              </a:rPr>
              <a:t>Comprehensive functionality for data analysis,  trends, indoor training workout design </a:t>
            </a:r>
          </a:p>
          <a:p>
            <a:r>
              <a:rPr lang="en-US" dirty="0">
                <a:latin typeface="ChevinLight" panose="02000300000000000000" pitchFamily="2" charset="0"/>
              </a:rPr>
              <a:t>Focus on the literature, placing latest ideas into hands of practitioners and amateur athletes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ED1E5B0-58BB-4AD1-8537-15AF5823019C}"/>
              </a:ext>
            </a:extLst>
          </p:cNvPr>
          <p:cNvSpPr txBox="1">
            <a:spLocks/>
          </p:cNvSpPr>
          <p:nvPr/>
        </p:nvSpPr>
        <p:spPr>
          <a:xfrm>
            <a:off x="6531516" y="3446059"/>
            <a:ext cx="5097745" cy="318675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3400" dirty="0">
                <a:solidFill>
                  <a:srgbClr val="00B0EE"/>
                </a:solidFill>
                <a:latin typeface="ChevinLight" panose="02000300000000000000" pitchFamily="2" charset="0"/>
              </a:rPr>
              <a:t>Negatives</a:t>
            </a:r>
            <a:endParaRPr lang="en-US" dirty="0">
              <a:solidFill>
                <a:srgbClr val="00B0EE"/>
              </a:solidFill>
              <a:latin typeface="ChevinLight" panose="02000300000000000000" pitchFamily="2" charset="0"/>
            </a:endParaRPr>
          </a:p>
          <a:p>
            <a:r>
              <a:rPr lang="en-US" dirty="0">
                <a:latin typeface="ChevinLight" panose="02000300000000000000" pitchFamily="2" charset="0"/>
              </a:rPr>
              <a:t>Very steep learning curve for new users, science is hard and UI is ugly. </a:t>
            </a:r>
          </a:p>
          <a:p>
            <a:r>
              <a:rPr lang="en-US" dirty="0">
                <a:latin typeface="ChevinLight" panose="02000300000000000000" pitchFamily="2" charset="0"/>
              </a:rPr>
              <a:t>No direct support for Garmin or </a:t>
            </a:r>
            <a:r>
              <a:rPr lang="en-US" dirty="0" err="1">
                <a:latin typeface="ChevinLight" panose="02000300000000000000" pitchFamily="2" charset="0"/>
              </a:rPr>
              <a:t>TrainingPeaks</a:t>
            </a:r>
            <a:r>
              <a:rPr lang="en-US" dirty="0">
                <a:latin typeface="ChevinLight" panose="02000300000000000000" pitchFamily="2" charset="0"/>
              </a:rPr>
              <a:t>, need to link via </a:t>
            </a:r>
            <a:r>
              <a:rPr lang="en-US" dirty="0" err="1">
                <a:latin typeface="ChevinLight" panose="02000300000000000000" pitchFamily="2" charset="0"/>
              </a:rPr>
              <a:t>Strava</a:t>
            </a:r>
            <a:endParaRPr lang="en-US" dirty="0">
              <a:latin typeface="ChevinLight" panose="02000300000000000000" pitchFamily="2" charset="0"/>
            </a:endParaRPr>
          </a:p>
          <a:p>
            <a:r>
              <a:rPr lang="en-US" dirty="0">
                <a:latin typeface="ChevinLight" panose="02000300000000000000" pitchFamily="2" charset="0"/>
              </a:rPr>
              <a:t>Planning functionality perennially promised and never delivered. Want to offer something more than a glorified calendar function.</a:t>
            </a:r>
          </a:p>
        </p:txBody>
      </p:sp>
    </p:spTree>
    <p:extLst>
      <p:ext uri="{BB962C8B-B14F-4D97-AF65-F5344CB8AC3E}">
        <p14:creationId xmlns:p14="http://schemas.microsoft.com/office/powerpoint/2010/main" val="4255475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B0EE"/>
                </a:solidFill>
                <a:latin typeface="ChevinLight" panose="02000300000000000000" pitchFamily="2" charset="0"/>
              </a:rPr>
              <a:t>OpenData</a:t>
            </a:r>
            <a:r>
              <a:rPr lang="en-US" dirty="0">
                <a:solidFill>
                  <a:srgbClr val="00B0EE"/>
                </a:solidFill>
                <a:latin typeface="ChevinLight" panose="02000300000000000000" pitchFamily="2" charset="0"/>
              </a:rPr>
              <a:t> </a:t>
            </a:r>
          </a:p>
        </p:txBody>
      </p:sp>
      <p:sp>
        <p:nvSpPr>
          <p:cNvPr id="26" name="Content Placeholder 2"/>
          <p:cNvSpPr>
            <a:spLocks noGrp="1"/>
          </p:cNvSpPr>
          <p:nvPr>
            <p:ph idx="1"/>
          </p:nvPr>
        </p:nvSpPr>
        <p:spPr>
          <a:xfrm>
            <a:off x="838200" y="1476408"/>
            <a:ext cx="11079998" cy="2099912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>
                <a:latin typeface="ChevinLight" panose="02000300000000000000" pitchFamily="2" charset="0"/>
              </a:rPr>
              <a:t>GoldenCheetah</a:t>
            </a:r>
            <a:r>
              <a:rPr lang="en-US" dirty="0">
                <a:latin typeface="ChevinLight" panose="02000300000000000000" pitchFamily="2" charset="0"/>
              </a:rPr>
              <a:t> users are asked if they are willing to share their data publicly</a:t>
            </a:r>
          </a:p>
          <a:p>
            <a:r>
              <a:rPr lang="en-US" dirty="0">
                <a:latin typeface="ChevinLight" panose="02000300000000000000" pitchFamily="2" charset="0"/>
              </a:rPr>
              <a:t>Published at Open Science Framework (USA), might mirror to </a:t>
            </a:r>
            <a:r>
              <a:rPr lang="en-US" dirty="0" err="1">
                <a:latin typeface="ChevinLight" panose="02000300000000000000" pitchFamily="2" charset="0"/>
              </a:rPr>
              <a:t>Zenodo</a:t>
            </a:r>
            <a:r>
              <a:rPr lang="en-US" dirty="0">
                <a:latin typeface="ChevinLight" panose="02000300000000000000" pitchFamily="2" charset="0"/>
              </a:rPr>
              <a:t> for EU</a:t>
            </a:r>
            <a:endParaRPr lang="en-US" sz="2300" dirty="0">
              <a:latin typeface="ChevinLight" panose="02000300000000000000" pitchFamily="2" charset="0"/>
            </a:endParaRPr>
          </a:p>
          <a:p>
            <a:r>
              <a:rPr lang="en-US" dirty="0">
                <a:latin typeface="ChevinLight" panose="02000300000000000000" pitchFamily="2" charset="0"/>
              </a:rPr>
              <a:t>In first month 270+ athletes training history, 180k workouts, 25 GB raw data</a:t>
            </a:r>
          </a:p>
          <a:p>
            <a:r>
              <a:rPr lang="en-US" dirty="0">
                <a:latin typeface="ChevinLight" panose="02000300000000000000" pitchFamily="2" charset="0"/>
              </a:rPr>
              <a:t>Developed as initial work with ML fell short due to lack of data – now need to develop tooling to organize and work with the data</a:t>
            </a:r>
          </a:p>
          <a:p>
            <a:pPr marL="0" indent="0">
              <a:buNone/>
            </a:pPr>
            <a:endParaRPr lang="en-US" dirty="0">
              <a:latin typeface="ChevinLight" panose="02000300000000000000" pitchFamily="2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605B5A2-BEEC-4C0E-8B47-0189C1761077}"/>
              </a:ext>
            </a:extLst>
          </p:cNvPr>
          <p:cNvSpPr txBox="1">
            <a:spLocks/>
          </p:cNvSpPr>
          <p:nvPr/>
        </p:nvSpPr>
        <p:spPr>
          <a:xfrm>
            <a:off x="793014" y="3136642"/>
            <a:ext cx="5397181" cy="333836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>
              <a:latin typeface="ChevinLight" panose="02000300000000000000" pitchFamily="2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3400" dirty="0">
                <a:solidFill>
                  <a:srgbClr val="00B0EE"/>
                </a:solidFill>
                <a:latin typeface="ChevinLight" panose="02000300000000000000" pitchFamily="2" charset="0"/>
              </a:rPr>
              <a:t>What is it?</a:t>
            </a:r>
            <a:endParaRPr lang="en-US" dirty="0">
              <a:solidFill>
                <a:srgbClr val="00B0EE"/>
              </a:solidFill>
              <a:latin typeface="ChevinLight" panose="02000300000000000000" pitchFamily="2" charset="0"/>
            </a:endParaRPr>
          </a:p>
          <a:p>
            <a:r>
              <a:rPr lang="en-US" dirty="0">
                <a:latin typeface="ChevinLight" panose="02000300000000000000" pitchFamily="2" charset="0"/>
              </a:rPr>
              <a:t>Single ZIP file per athlete</a:t>
            </a:r>
          </a:p>
          <a:p>
            <a:r>
              <a:rPr lang="en-US" dirty="0">
                <a:latin typeface="ChevinLight" panose="02000300000000000000" pitchFamily="2" charset="0"/>
              </a:rPr>
              <a:t>JSON summary file of full athlete training history as metrics, </a:t>
            </a:r>
            <a:r>
              <a:rPr lang="en-US" dirty="0" err="1">
                <a:latin typeface="ChevinLight" panose="02000300000000000000" pitchFamily="2" charset="0"/>
              </a:rPr>
              <a:t>meanmax</a:t>
            </a:r>
            <a:r>
              <a:rPr lang="en-US" dirty="0">
                <a:latin typeface="ChevinLight" panose="02000300000000000000" pitchFamily="2" charset="0"/>
              </a:rPr>
              <a:t> and distribution aggregates</a:t>
            </a:r>
          </a:p>
          <a:p>
            <a:r>
              <a:rPr lang="en-US" dirty="0">
                <a:latin typeface="ChevinLight" panose="02000300000000000000" pitchFamily="2" charset="0"/>
              </a:rPr>
              <a:t>CSV files of each athlete workout with second by second samples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F3CFB04-3D2E-42B5-920A-E7BCF20BAE73}"/>
              </a:ext>
            </a:extLst>
          </p:cNvPr>
          <p:cNvSpPr txBox="1">
            <a:spLocks/>
          </p:cNvSpPr>
          <p:nvPr/>
        </p:nvSpPr>
        <p:spPr>
          <a:xfrm>
            <a:off x="6307553" y="3318256"/>
            <a:ext cx="5610645" cy="342959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>
              <a:latin typeface="ChevinLight" panose="02000300000000000000" pitchFamily="2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3400" dirty="0">
                <a:solidFill>
                  <a:srgbClr val="00B0EE"/>
                </a:solidFill>
                <a:latin typeface="ChevinLight" panose="02000300000000000000" pitchFamily="2" charset="0"/>
              </a:rPr>
              <a:t>Published vs Privacy</a:t>
            </a:r>
            <a:endParaRPr lang="en-US" dirty="0">
              <a:solidFill>
                <a:srgbClr val="00B0EE"/>
              </a:solidFill>
              <a:latin typeface="ChevinLight" panose="02000300000000000000" pitchFamily="2" charset="0"/>
            </a:endParaRPr>
          </a:p>
          <a:p>
            <a:r>
              <a:rPr lang="en-US" dirty="0">
                <a:latin typeface="ChevinLight" panose="02000300000000000000" pitchFamily="2" charset="0"/>
              </a:rPr>
              <a:t>Opt-in, agreeing to public access to workouts</a:t>
            </a:r>
          </a:p>
          <a:p>
            <a:r>
              <a:rPr lang="en-US" dirty="0">
                <a:latin typeface="ChevinLight" panose="02000300000000000000" pitchFamily="2" charset="0"/>
              </a:rPr>
              <a:t>Formal Project Privacy Policy</a:t>
            </a:r>
          </a:p>
          <a:p>
            <a:r>
              <a:rPr lang="en-US" dirty="0">
                <a:latin typeface="ChevinLight" panose="02000300000000000000" pitchFamily="2" charset="0"/>
              </a:rPr>
              <a:t>No metadata, PII or GPS. Each athlete has unique UUID</a:t>
            </a:r>
          </a:p>
          <a:p>
            <a:r>
              <a:rPr lang="en-US" dirty="0">
                <a:latin typeface="ChevinLight" panose="02000300000000000000" pitchFamily="2" charset="0"/>
              </a:rPr>
              <a:t>Only time, heartrate, power, cadence, distance, altitude second by second samples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D76983-DFFA-4B3C-A697-CC762A6E3D94}"/>
              </a:ext>
            </a:extLst>
          </p:cNvPr>
          <p:cNvSpPr txBox="1"/>
          <p:nvPr/>
        </p:nvSpPr>
        <p:spPr>
          <a:xfrm>
            <a:off x="968991" y="6378523"/>
            <a:ext cx="3104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hevinLight" panose="02000300000000000000" pitchFamily="2" charset="0"/>
              </a:rPr>
              <a:t> https://osf.io/6hfpz/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2237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B0EE"/>
                </a:solidFill>
                <a:latin typeface="ChevinLight" panose="02000300000000000000" pitchFamily="2" charset="0"/>
              </a:rPr>
              <a:t>sweatpy</a:t>
            </a:r>
            <a:r>
              <a:rPr lang="en-US" dirty="0">
                <a:solidFill>
                  <a:srgbClr val="00B0EE"/>
                </a:solidFill>
                <a:latin typeface="ChevinLight" panose="02000300000000000000" pitchFamily="2" charset="0"/>
              </a:rPr>
              <a:t> and </a:t>
            </a:r>
            <a:r>
              <a:rPr lang="en-US" dirty="0" err="1">
                <a:solidFill>
                  <a:srgbClr val="00B0EE"/>
                </a:solidFill>
                <a:latin typeface="ChevinLight" panose="02000300000000000000" pitchFamily="2" charset="0"/>
              </a:rPr>
              <a:t>scikit</a:t>
            </a:r>
            <a:r>
              <a:rPr lang="en-US" dirty="0">
                <a:solidFill>
                  <a:srgbClr val="00B0EE"/>
                </a:solidFill>
                <a:latin typeface="ChevinLight" panose="02000300000000000000" pitchFamily="2" charset="0"/>
              </a:rPr>
              <a:t>-cycling </a:t>
            </a:r>
          </a:p>
        </p:txBody>
      </p:sp>
      <p:sp>
        <p:nvSpPr>
          <p:cNvPr id="26" name="Content Placeholder 2"/>
          <p:cNvSpPr>
            <a:spLocks noGrp="1"/>
          </p:cNvSpPr>
          <p:nvPr>
            <p:ph idx="1"/>
          </p:nvPr>
        </p:nvSpPr>
        <p:spPr>
          <a:xfrm>
            <a:off x="838200" y="1476408"/>
            <a:ext cx="11079998" cy="2272632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latin typeface="ChevinLight" panose="02000300000000000000" pitchFamily="2" charset="0"/>
              </a:rPr>
              <a:t>Python packages for working with sports data, cycling focus but will broaden</a:t>
            </a:r>
          </a:p>
          <a:p>
            <a:r>
              <a:rPr lang="en-US" dirty="0">
                <a:latin typeface="ChevinLight" panose="02000300000000000000" pitchFamily="2" charset="0"/>
              </a:rPr>
              <a:t>In the process of combining into a single project, very keen to collaborate</a:t>
            </a:r>
          </a:p>
          <a:p>
            <a:r>
              <a:rPr lang="en-US" dirty="0">
                <a:latin typeface="ChevinLight" panose="02000300000000000000" pitchFamily="2" charset="0"/>
              </a:rPr>
              <a:t>Core functions for IO, popular physiology models and metrics, working with </a:t>
            </a:r>
            <a:r>
              <a:rPr lang="en-US" dirty="0" err="1">
                <a:latin typeface="ChevinLight" panose="02000300000000000000" pitchFamily="2" charset="0"/>
              </a:rPr>
              <a:t>scikit</a:t>
            </a:r>
            <a:r>
              <a:rPr lang="en-US" dirty="0">
                <a:latin typeface="ChevinLight" panose="02000300000000000000" pitchFamily="2" charset="0"/>
              </a:rPr>
              <a:t>-learn</a:t>
            </a:r>
          </a:p>
          <a:p>
            <a:r>
              <a:rPr lang="en-US" dirty="0">
                <a:latin typeface="ChevinLight" panose="02000300000000000000" pitchFamily="2" charset="0"/>
              </a:rPr>
              <a:t>Wholly separate from desktop application whilst able to utilize </a:t>
            </a:r>
            <a:r>
              <a:rPr lang="en-US" dirty="0" err="1">
                <a:latin typeface="ChevinLight" panose="02000300000000000000" pitchFamily="2" charset="0"/>
              </a:rPr>
              <a:t>GoldenCheetah</a:t>
            </a:r>
            <a:r>
              <a:rPr lang="en-US" dirty="0">
                <a:latin typeface="ChevinLight" panose="02000300000000000000" pitchFamily="2" charset="0"/>
              </a:rPr>
              <a:t> APIs and File formats OTB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605B5A2-BEEC-4C0E-8B47-0189C1761077}"/>
              </a:ext>
            </a:extLst>
          </p:cNvPr>
          <p:cNvSpPr txBox="1">
            <a:spLocks/>
          </p:cNvSpPr>
          <p:nvPr/>
        </p:nvSpPr>
        <p:spPr>
          <a:xfrm>
            <a:off x="523774" y="3316641"/>
            <a:ext cx="5755106" cy="333836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>
              <a:latin typeface="ChevinLight" panose="02000300000000000000" pitchFamily="2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3400" dirty="0">
                <a:solidFill>
                  <a:srgbClr val="00B0EE"/>
                </a:solidFill>
                <a:latin typeface="ChevinLight" panose="02000300000000000000" pitchFamily="2" charset="0"/>
              </a:rPr>
              <a:t>Why</a:t>
            </a:r>
            <a:endParaRPr lang="en-US" dirty="0">
              <a:solidFill>
                <a:srgbClr val="00B0EE"/>
              </a:solidFill>
              <a:latin typeface="ChevinLight" panose="02000300000000000000" pitchFamily="2" charset="0"/>
            </a:endParaRPr>
          </a:p>
          <a:p>
            <a:r>
              <a:rPr lang="en-US" dirty="0">
                <a:latin typeface="ChevinLight" panose="02000300000000000000" pitchFamily="2" charset="0"/>
              </a:rPr>
              <a:t>Exploit the Python ecosystem to accelerate development of new ideas</a:t>
            </a:r>
          </a:p>
          <a:p>
            <a:r>
              <a:rPr lang="en-US" dirty="0">
                <a:latin typeface="ChevinLight" panose="02000300000000000000" pitchFamily="2" charset="0"/>
              </a:rPr>
              <a:t>Fast prototyping (not just for GC)</a:t>
            </a:r>
          </a:p>
          <a:p>
            <a:r>
              <a:rPr lang="en-US" dirty="0">
                <a:latin typeface="ChevinLight" panose="02000300000000000000" pitchFamily="2" charset="0"/>
              </a:rPr>
              <a:t>Educate on models and how to use them</a:t>
            </a:r>
          </a:p>
          <a:p>
            <a:r>
              <a:rPr lang="en-US" dirty="0">
                <a:latin typeface="ChevinLight" panose="02000300000000000000" pitchFamily="2" charset="0"/>
              </a:rPr>
              <a:t>Development of new methods</a:t>
            </a:r>
          </a:p>
          <a:p>
            <a:r>
              <a:rPr lang="en-US" dirty="0">
                <a:latin typeface="ChevinLight" panose="02000300000000000000" pitchFamily="2" charset="0"/>
              </a:rPr>
              <a:t>Publish algorithms and methods for re-use and refinement by others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F3CFB04-3D2E-42B5-920A-E7BCF20BAE73}"/>
              </a:ext>
            </a:extLst>
          </p:cNvPr>
          <p:cNvSpPr txBox="1">
            <a:spLocks/>
          </p:cNvSpPr>
          <p:nvPr/>
        </p:nvSpPr>
        <p:spPr>
          <a:xfrm>
            <a:off x="6449793" y="3703121"/>
            <a:ext cx="5519205" cy="284539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3400" dirty="0">
                <a:solidFill>
                  <a:srgbClr val="00B0EE"/>
                </a:solidFill>
                <a:latin typeface="ChevinLight" panose="02000300000000000000" pitchFamily="2" charset="0"/>
              </a:rPr>
              <a:t>Plans</a:t>
            </a:r>
            <a:endParaRPr lang="en-US" dirty="0">
              <a:solidFill>
                <a:srgbClr val="00B0EE"/>
              </a:solidFill>
              <a:latin typeface="ChevinLight" panose="02000300000000000000" pitchFamily="2" charset="0"/>
            </a:endParaRPr>
          </a:p>
          <a:p>
            <a:r>
              <a:rPr lang="en-US" dirty="0">
                <a:latin typeface="ChevinLight" panose="02000300000000000000" pitchFamily="2" charset="0"/>
              </a:rPr>
              <a:t>Merge into </a:t>
            </a:r>
            <a:r>
              <a:rPr lang="en-US" dirty="0" err="1">
                <a:latin typeface="ChevinLight" panose="02000300000000000000" pitchFamily="2" charset="0"/>
              </a:rPr>
              <a:t>scikit</a:t>
            </a:r>
            <a:r>
              <a:rPr lang="en-US" dirty="0">
                <a:latin typeface="ChevinLight" panose="02000300000000000000" pitchFamily="2" charset="0"/>
              </a:rPr>
              <a:t>-sports</a:t>
            </a:r>
          </a:p>
          <a:p>
            <a:r>
              <a:rPr lang="en-US" dirty="0">
                <a:latin typeface="ChevinLight" panose="02000300000000000000" pitchFamily="2" charset="0"/>
              </a:rPr>
              <a:t>IO Package for file formats, website APIs, </a:t>
            </a:r>
            <a:r>
              <a:rPr lang="en-US" dirty="0" err="1">
                <a:latin typeface="ChevinLight" panose="02000300000000000000" pitchFamily="2" charset="0"/>
              </a:rPr>
              <a:t>OpenData</a:t>
            </a:r>
            <a:endParaRPr lang="en-US" dirty="0">
              <a:latin typeface="ChevinLight" panose="02000300000000000000" pitchFamily="2" charset="0"/>
            </a:endParaRPr>
          </a:p>
          <a:p>
            <a:r>
              <a:rPr lang="en-US" dirty="0">
                <a:latin typeface="ChevinLight" panose="02000300000000000000" pitchFamily="2" charset="0"/>
              </a:rPr>
              <a:t>Pre-trained models for classification and feature extraction</a:t>
            </a:r>
          </a:p>
          <a:p>
            <a:r>
              <a:rPr lang="en-US" dirty="0">
                <a:latin typeface="ChevinLight" panose="02000300000000000000" pitchFamily="2" charset="0"/>
              </a:rPr>
              <a:t>Collaborative research, around common interests like IR, Injury prevention </a:t>
            </a:r>
            <a:r>
              <a:rPr lang="en-US" dirty="0" err="1">
                <a:latin typeface="ChevinLight" panose="02000300000000000000" pitchFamily="2" charset="0"/>
              </a:rPr>
              <a:t>etc</a:t>
            </a:r>
            <a:endParaRPr lang="en-US" dirty="0">
              <a:latin typeface="ChevinLight" panose="02000300000000000000" pitchFamily="2" charset="0"/>
            </a:endParaRPr>
          </a:p>
          <a:p>
            <a:pPr marL="0" indent="0">
              <a:buNone/>
            </a:pPr>
            <a:endParaRPr lang="en-US" dirty="0">
              <a:latin typeface="ChevinLight" panose="02000300000000000000" pitchFamily="2" charset="0"/>
            </a:endParaRPr>
          </a:p>
          <a:p>
            <a:pPr marL="0" indent="0">
              <a:buNone/>
            </a:pPr>
            <a:endParaRPr lang="en-US" dirty="0">
              <a:latin typeface="ChevinLight" panose="020003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042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EE"/>
                </a:solidFill>
                <a:latin typeface="ChevinLight" panose="02000300000000000000" pitchFamily="2" charset="0"/>
              </a:rPr>
              <a:t>The journey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05A1455-B172-4457-839E-4C75E68E9646}"/>
              </a:ext>
            </a:extLst>
          </p:cNvPr>
          <p:cNvGrpSpPr/>
          <p:nvPr/>
        </p:nvGrpSpPr>
        <p:grpSpPr>
          <a:xfrm>
            <a:off x="1632488" y="1561118"/>
            <a:ext cx="10461224" cy="4736966"/>
            <a:chOff x="231543" y="1561118"/>
            <a:chExt cx="11862169" cy="4736966"/>
          </a:xfrm>
        </p:grpSpPr>
        <p:sp>
          <p:nvSpPr>
            <p:cNvPr id="5" name="Pentagon 4"/>
            <p:cNvSpPr/>
            <p:nvPr/>
          </p:nvSpPr>
          <p:spPr>
            <a:xfrm>
              <a:off x="231543" y="1561118"/>
              <a:ext cx="4296091" cy="1361672"/>
            </a:xfrm>
            <a:prstGeom prst="homeP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GB" sz="2400" dirty="0">
                  <a:solidFill>
                    <a:schemeClr val="bg1"/>
                  </a:solidFill>
                  <a:latin typeface="ChevinLight" panose="02000300000000000000" pitchFamily="2" charset="0"/>
                </a:rPr>
                <a:t>2006/7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31626" y="1998412"/>
              <a:ext cx="36788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 err="1">
                  <a:latin typeface="ChevinLight" panose="02000300000000000000" pitchFamily="2" charset="0"/>
                </a:rPr>
                <a:t>Powertap</a:t>
              </a:r>
              <a:r>
                <a:rPr lang="en-GB" sz="1200" dirty="0">
                  <a:latin typeface="ChevinLight" panose="02000300000000000000" pitchFamily="2" charset="0"/>
                </a:rPr>
                <a:t> download, SRM import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>
                  <a:latin typeface="ChevinLight" panose="02000300000000000000" pitchFamily="2" charset="0"/>
                </a:rPr>
                <a:t>Critical Power Plot, Histogram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>
                  <a:latin typeface="ChevinLight" panose="02000300000000000000" pitchFamily="2" charset="0"/>
                </a:rPr>
                <a:t>Mac and Linux</a:t>
              </a:r>
            </a:p>
          </p:txBody>
        </p:sp>
        <p:sp>
          <p:nvSpPr>
            <p:cNvPr id="7" name="Chevron 6"/>
            <p:cNvSpPr/>
            <p:nvPr/>
          </p:nvSpPr>
          <p:spPr>
            <a:xfrm>
              <a:off x="4036721" y="1561118"/>
              <a:ext cx="4231758" cy="1361672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GB" sz="2400" dirty="0">
                  <a:solidFill>
                    <a:schemeClr val="bg1"/>
                  </a:solidFill>
                  <a:latin typeface="ChevinLight" panose="02000300000000000000" pitchFamily="2" charset="0"/>
                </a:rPr>
                <a:t>2008/9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859666" y="1968683"/>
              <a:ext cx="34088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>
                  <a:latin typeface="ChevinLight" panose="02000300000000000000" pitchFamily="2" charset="0"/>
                </a:rPr>
                <a:t>SRM Download, WKO+ import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>
                  <a:latin typeface="ChevinLight" panose="02000300000000000000" pitchFamily="2" charset="0"/>
                </a:rPr>
                <a:t>QA, </a:t>
              </a:r>
              <a:r>
                <a:rPr lang="en-GB" sz="1200" dirty="0" err="1">
                  <a:latin typeface="ChevinLight" panose="02000300000000000000" pitchFamily="2" charset="0"/>
                </a:rPr>
                <a:t>Aerolab</a:t>
              </a:r>
              <a:r>
                <a:rPr lang="en-GB" sz="1200" dirty="0">
                  <a:latin typeface="ChevinLight" panose="02000300000000000000" pitchFamily="2" charset="0"/>
                </a:rPr>
                <a:t>, PMC, </a:t>
              </a:r>
              <a:r>
                <a:rPr lang="en-GB" sz="1200" dirty="0" err="1">
                  <a:latin typeface="ChevinLight" panose="02000300000000000000" pitchFamily="2" charset="0"/>
                </a:rPr>
                <a:t>BikeScore</a:t>
              </a:r>
              <a:endParaRPr lang="en-GB" sz="1200" dirty="0">
                <a:latin typeface="ChevinLight" panose="02000300000000000000" pitchFamily="2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>
                  <a:latin typeface="ChevinLight" panose="02000300000000000000" pitchFamily="2" charset="0"/>
                </a:rPr>
                <a:t>Windows</a:t>
              </a:r>
            </a:p>
          </p:txBody>
        </p:sp>
        <p:sp>
          <p:nvSpPr>
            <p:cNvPr id="9" name="Chevron 8"/>
            <p:cNvSpPr/>
            <p:nvPr/>
          </p:nvSpPr>
          <p:spPr>
            <a:xfrm>
              <a:off x="7814957" y="1561118"/>
              <a:ext cx="4231758" cy="1361672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GB" sz="2400" dirty="0">
                  <a:solidFill>
                    <a:schemeClr val="bg1"/>
                  </a:solidFill>
                  <a:latin typeface="ChevinLight" panose="02000300000000000000" pitchFamily="2" charset="0"/>
                </a:rPr>
                <a:t>2010/11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660782" y="1968683"/>
              <a:ext cx="318560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 err="1">
                  <a:latin typeface="ChevinLight" panose="02000300000000000000" pitchFamily="2" charset="0"/>
                </a:rPr>
                <a:t>Computrainer</a:t>
              </a:r>
              <a:r>
                <a:rPr lang="en-GB" sz="1200" dirty="0">
                  <a:latin typeface="ChevinLight" panose="02000300000000000000" pitchFamily="2" charset="0"/>
                </a:rPr>
                <a:t>, ANT+, </a:t>
              </a:r>
              <a:r>
                <a:rPr lang="en-GB" sz="1200" dirty="0" err="1">
                  <a:latin typeface="ChevinLight" panose="02000300000000000000" pitchFamily="2" charset="0"/>
                </a:rPr>
                <a:t>TrainingPeaks</a:t>
              </a:r>
              <a:r>
                <a:rPr lang="en-GB" sz="1200" dirty="0">
                  <a:latin typeface="ChevinLight" panose="02000300000000000000" pitchFamily="2" charset="0"/>
                </a:rPr>
                <a:t> upload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>
                  <a:latin typeface="ChevinLight" panose="02000300000000000000" pitchFamily="2" charset="0"/>
                </a:rPr>
                <a:t>Indoor training, Trends, Editor, Metadata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44794" y="1579009"/>
              <a:ext cx="6304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ChevinLight" panose="02000300000000000000" pitchFamily="2" charset="0"/>
                </a:rPr>
                <a:t>V1.1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324417" y="1561118"/>
              <a:ext cx="8879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ChevinLight" panose="02000300000000000000" pitchFamily="2" charset="0"/>
                </a:rPr>
                <a:t>V1.2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160052" y="1579009"/>
              <a:ext cx="6304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ChevinLight" panose="02000300000000000000" pitchFamily="2" charset="0"/>
                </a:rPr>
                <a:t>V2.0</a:t>
              </a:r>
            </a:p>
          </p:txBody>
        </p:sp>
        <p:sp>
          <p:nvSpPr>
            <p:cNvPr id="14" name="Chevron 13"/>
            <p:cNvSpPr/>
            <p:nvPr/>
          </p:nvSpPr>
          <p:spPr>
            <a:xfrm>
              <a:off x="231543" y="3278493"/>
              <a:ext cx="4231758" cy="1325672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GB" sz="2400" dirty="0">
                  <a:solidFill>
                    <a:schemeClr val="bg1"/>
                  </a:solidFill>
                  <a:latin typeface="ChevinLight" panose="02000300000000000000" pitchFamily="2" charset="0"/>
                </a:rPr>
                <a:t>2012/13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77368" y="3686058"/>
              <a:ext cx="31856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 err="1">
                  <a:latin typeface="ChevinLight" panose="02000300000000000000" pitchFamily="2" charset="0"/>
                </a:rPr>
                <a:t>Strava</a:t>
              </a:r>
              <a:r>
                <a:rPr lang="en-GB" sz="1200" dirty="0">
                  <a:latin typeface="ChevinLight" panose="02000300000000000000" pitchFamily="2" charset="0"/>
                </a:rPr>
                <a:t>, </a:t>
              </a:r>
              <a:r>
                <a:rPr lang="en-GB" sz="1200" dirty="0" err="1">
                  <a:latin typeface="ChevinLight" panose="02000300000000000000" pitchFamily="2" charset="0"/>
                </a:rPr>
                <a:t>RideWithGPS</a:t>
              </a:r>
              <a:r>
                <a:rPr lang="en-GB" sz="1200" dirty="0">
                  <a:latin typeface="ChevinLight" panose="02000300000000000000" pitchFamily="2" charset="0"/>
                </a:rPr>
                <a:t> et al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>
                  <a:latin typeface="ChevinLight" panose="02000300000000000000" pitchFamily="2" charset="0"/>
                </a:rPr>
                <a:t>UX, Video, Search/Filter, TSS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200" dirty="0">
                <a:latin typeface="ChevinLight" panose="02000300000000000000" pitchFamily="2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76638" y="3296385"/>
              <a:ext cx="6304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ChevinLight" panose="02000300000000000000" pitchFamily="2" charset="0"/>
                </a:rPr>
                <a:t>V3.0</a:t>
              </a:r>
            </a:p>
          </p:txBody>
        </p:sp>
        <p:sp>
          <p:nvSpPr>
            <p:cNvPr id="20" name="Chevron 19"/>
            <p:cNvSpPr/>
            <p:nvPr/>
          </p:nvSpPr>
          <p:spPr>
            <a:xfrm>
              <a:off x="4023469" y="3253427"/>
              <a:ext cx="4231758" cy="1357010"/>
            </a:xfrm>
            <a:prstGeom prst="chevron">
              <a:avLst/>
            </a:prstGeom>
            <a:solidFill>
              <a:srgbClr val="5B9BD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GB" sz="2400" dirty="0">
                  <a:solidFill>
                    <a:schemeClr val="bg1"/>
                  </a:solidFill>
                  <a:latin typeface="ChevinLight" panose="02000300000000000000" pitchFamily="2" charset="0"/>
                </a:rPr>
                <a:t>2014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16286" y="3651082"/>
              <a:ext cx="342569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>
                  <a:latin typeface="ChevinLight" panose="02000300000000000000" pitchFamily="2" charset="0"/>
                </a:rPr>
                <a:t>Joule download, </a:t>
              </a:r>
              <a:r>
                <a:rPr lang="en-GB" sz="1200" dirty="0" err="1">
                  <a:latin typeface="ChevinLight" panose="02000300000000000000" pitchFamily="2" charset="0"/>
                </a:rPr>
                <a:t>Moxy</a:t>
              </a:r>
              <a:r>
                <a:rPr lang="en-GB" sz="1200" dirty="0">
                  <a:latin typeface="ChevinLight" panose="02000300000000000000" pitchFamily="2" charset="0"/>
                </a:rPr>
                <a:t> import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>
                  <a:latin typeface="ChevinLight" panose="02000300000000000000" pitchFamily="2" charset="0"/>
                </a:rPr>
                <a:t>Tabs, Compare, Style/Theme, </a:t>
              </a:r>
              <a:r>
                <a:rPr lang="en-GB" sz="1200" dirty="0" err="1">
                  <a:latin typeface="ChevinLight" panose="02000300000000000000" pitchFamily="2" charset="0"/>
                </a:rPr>
                <a:t>W’bal</a:t>
              </a:r>
              <a:r>
                <a:rPr lang="en-GB" sz="1200" dirty="0">
                  <a:latin typeface="ChevinLight" panose="02000300000000000000" pitchFamily="2" charset="0"/>
                </a:rPr>
                <a:t>, CP models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>
                  <a:latin typeface="ChevinLight" panose="02000300000000000000" pitchFamily="2" charset="0"/>
                </a:rPr>
                <a:t>Science Primers, Manual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200" dirty="0">
                <a:latin typeface="ChevinLight" panose="02000300000000000000" pitchFamily="2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368564" y="3271318"/>
              <a:ext cx="6304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ChevinLight" panose="02000300000000000000" pitchFamily="2" charset="0"/>
                </a:rPr>
                <a:t>V3.1</a:t>
              </a:r>
            </a:p>
          </p:txBody>
        </p:sp>
        <p:sp>
          <p:nvSpPr>
            <p:cNvPr id="23" name="Chevron 22"/>
            <p:cNvSpPr/>
            <p:nvPr/>
          </p:nvSpPr>
          <p:spPr>
            <a:xfrm>
              <a:off x="7861954" y="3248765"/>
              <a:ext cx="4231758" cy="1361672"/>
            </a:xfrm>
            <a:prstGeom prst="chevron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GB" sz="2400" dirty="0">
                  <a:solidFill>
                    <a:schemeClr val="bg1"/>
                  </a:solidFill>
                  <a:latin typeface="ChevinLight" panose="02000300000000000000" pitchFamily="2" charset="0"/>
                </a:rPr>
                <a:t>2015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707780" y="3656330"/>
              <a:ext cx="31386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 err="1">
                  <a:latin typeface="ChevinLight" panose="02000300000000000000" pitchFamily="2" charset="0"/>
                </a:rPr>
                <a:t>Moxy</a:t>
              </a:r>
              <a:r>
                <a:rPr lang="en-GB" sz="1200" dirty="0">
                  <a:latin typeface="ChevinLight" panose="02000300000000000000" pitchFamily="2" charset="0"/>
                </a:rPr>
                <a:t> Download, </a:t>
              </a:r>
              <a:r>
                <a:rPr lang="en-GB" sz="1200" dirty="0" err="1">
                  <a:latin typeface="ChevinLight" panose="02000300000000000000" pitchFamily="2" charset="0"/>
                </a:rPr>
                <a:t>Kickr</a:t>
              </a:r>
              <a:endParaRPr lang="en-GB" sz="1200" dirty="0">
                <a:latin typeface="ChevinLight" panose="02000300000000000000" pitchFamily="2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>
                  <a:latin typeface="ChevinLight" panose="02000300000000000000" pitchFamily="2" charset="0"/>
                </a:rPr>
                <a:t>Running, NIRS analysis, Merge,  </a:t>
              </a:r>
              <a:r>
                <a:rPr lang="en-GB" sz="1200" dirty="0" err="1">
                  <a:latin typeface="ChevinLight" panose="02000300000000000000" pitchFamily="2" charset="0"/>
                </a:rPr>
                <a:t>W’bal</a:t>
              </a:r>
              <a:r>
                <a:rPr lang="en-GB" sz="1200" dirty="0">
                  <a:latin typeface="ChevinLight" panose="02000300000000000000" pitchFamily="2" charset="0"/>
                </a:rPr>
                <a:t> (update)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>
                  <a:latin typeface="ChevinLight" panose="02000300000000000000" pitchFamily="2" charset="0"/>
                </a:rPr>
                <a:t>Video Tutorials 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207049" y="3266656"/>
              <a:ext cx="7636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ChevinLight" panose="02000300000000000000" pitchFamily="2" charset="0"/>
                </a:rPr>
                <a:t>V3.2</a:t>
              </a:r>
            </a:p>
          </p:txBody>
        </p:sp>
        <p:sp>
          <p:nvSpPr>
            <p:cNvPr id="26" name="Chevron 13">
              <a:extLst>
                <a:ext uri="{FF2B5EF4-FFF2-40B4-BE49-F238E27FC236}">
                  <a16:creationId xmlns:a16="http://schemas.microsoft.com/office/drawing/2014/main" id="{3E7A0033-F528-47C9-947F-D7D1BB65298F}"/>
                </a:ext>
              </a:extLst>
            </p:cNvPr>
            <p:cNvSpPr/>
            <p:nvPr/>
          </p:nvSpPr>
          <p:spPr>
            <a:xfrm>
              <a:off x="231543" y="4966140"/>
              <a:ext cx="4231758" cy="1325672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GB" sz="2400" dirty="0">
                  <a:solidFill>
                    <a:schemeClr val="bg1"/>
                  </a:solidFill>
                  <a:latin typeface="ChevinLight" panose="02000300000000000000" pitchFamily="2" charset="0"/>
                </a:rPr>
                <a:t>2016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9B5F5D2-5721-4102-8D06-2F112FBACF37}"/>
                </a:ext>
              </a:extLst>
            </p:cNvPr>
            <p:cNvSpPr txBox="1"/>
            <p:nvPr/>
          </p:nvSpPr>
          <p:spPr>
            <a:xfrm>
              <a:off x="1077368" y="5373705"/>
              <a:ext cx="318560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>
                  <a:latin typeface="ChevinLight" panose="02000300000000000000" pitchFamily="2" charset="0"/>
                </a:rPr>
                <a:t>Cloud Sync Dropbox, Google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>
                  <a:latin typeface="ChevinLight" panose="02000300000000000000" pitchFamily="2" charset="0"/>
                </a:rPr>
                <a:t>REST API to access data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>
                  <a:latin typeface="ChevinLight" panose="02000300000000000000" pitchFamily="2" charset="0"/>
                </a:rPr>
                <a:t>FE-C Trainers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200" dirty="0">
                <a:latin typeface="ChevinLight" panose="02000300000000000000" pitchFamily="2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2A4E1F9-0CD5-4FFD-AF02-21741A761025}"/>
                </a:ext>
              </a:extLst>
            </p:cNvPr>
            <p:cNvSpPr txBox="1"/>
            <p:nvPr/>
          </p:nvSpPr>
          <p:spPr>
            <a:xfrm>
              <a:off x="576638" y="4984032"/>
              <a:ext cx="6304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ChevinLight" panose="02000300000000000000" pitchFamily="2" charset="0"/>
                </a:rPr>
                <a:t>V3.3</a:t>
              </a:r>
            </a:p>
          </p:txBody>
        </p:sp>
        <p:sp>
          <p:nvSpPr>
            <p:cNvPr id="29" name="Chevron 19">
              <a:extLst>
                <a:ext uri="{FF2B5EF4-FFF2-40B4-BE49-F238E27FC236}">
                  <a16:creationId xmlns:a16="http://schemas.microsoft.com/office/drawing/2014/main" id="{AFEE3F13-6794-42C7-A94F-B45BD73E64B6}"/>
                </a:ext>
              </a:extLst>
            </p:cNvPr>
            <p:cNvSpPr/>
            <p:nvPr/>
          </p:nvSpPr>
          <p:spPr>
            <a:xfrm>
              <a:off x="4023469" y="4941074"/>
              <a:ext cx="4231758" cy="1357010"/>
            </a:xfrm>
            <a:prstGeom prst="chevron">
              <a:avLst/>
            </a:prstGeom>
            <a:solidFill>
              <a:srgbClr val="5B9BD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GB" sz="2400" dirty="0">
                  <a:solidFill>
                    <a:schemeClr val="bg1"/>
                  </a:solidFill>
                  <a:latin typeface="ChevinLight" panose="02000300000000000000" pitchFamily="2" charset="0"/>
                </a:rPr>
                <a:t>2017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BA61538-1E44-4F02-8C48-B7F0244141B0}"/>
                </a:ext>
              </a:extLst>
            </p:cNvPr>
            <p:cNvSpPr txBox="1"/>
            <p:nvPr/>
          </p:nvSpPr>
          <p:spPr>
            <a:xfrm>
              <a:off x="4816286" y="5338729"/>
              <a:ext cx="34256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>
                  <a:latin typeface="ChevinLight" panose="02000300000000000000" pitchFamily="2" charset="0"/>
                </a:rPr>
                <a:t>XDATA, FIT2.0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>
                  <a:latin typeface="ChevinLight" panose="02000300000000000000" pitchFamily="2" charset="0"/>
                </a:rPr>
                <a:t>R charting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>
                  <a:latin typeface="ChevinLight" panose="02000300000000000000" pitchFamily="2" charset="0"/>
                </a:rPr>
                <a:t>User Metrics, User Data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 err="1">
                  <a:latin typeface="ChevinLight" panose="02000300000000000000" pitchFamily="2" charset="0"/>
                </a:rPr>
                <a:t>CloudDB</a:t>
              </a:r>
              <a:r>
                <a:rPr lang="en-GB" sz="1200" dirty="0">
                  <a:latin typeface="ChevinLight" panose="02000300000000000000" pitchFamily="2" charset="0"/>
                </a:rPr>
                <a:t> community sharing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6CFBDDF-807D-4A42-9F75-007B4FC5AC76}"/>
                </a:ext>
              </a:extLst>
            </p:cNvPr>
            <p:cNvSpPr txBox="1"/>
            <p:nvPr/>
          </p:nvSpPr>
          <p:spPr>
            <a:xfrm>
              <a:off x="4368564" y="4958965"/>
              <a:ext cx="6304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ChevinLight" panose="02000300000000000000" pitchFamily="2" charset="0"/>
                </a:rPr>
                <a:t>V3.4</a:t>
              </a:r>
            </a:p>
          </p:txBody>
        </p:sp>
        <p:sp>
          <p:nvSpPr>
            <p:cNvPr id="32" name="Chevron 22">
              <a:extLst>
                <a:ext uri="{FF2B5EF4-FFF2-40B4-BE49-F238E27FC236}">
                  <a16:creationId xmlns:a16="http://schemas.microsoft.com/office/drawing/2014/main" id="{D21CFB86-8F6A-46F6-8813-FBC37EE9E622}"/>
                </a:ext>
              </a:extLst>
            </p:cNvPr>
            <p:cNvSpPr/>
            <p:nvPr/>
          </p:nvSpPr>
          <p:spPr>
            <a:xfrm>
              <a:off x="7861954" y="4936412"/>
              <a:ext cx="4231758" cy="1361672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GB" sz="2400" dirty="0">
                  <a:solidFill>
                    <a:schemeClr val="bg1"/>
                  </a:solidFill>
                  <a:latin typeface="ChevinLight" panose="02000300000000000000" pitchFamily="2" charset="0"/>
                </a:rPr>
                <a:t>2018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0DBE10A-B834-486B-BAE1-AB40489177AD}"/>
                </a:ext>
              </a:extLst>
            </p:cNvPr>
            <p:cNvSpPr txBox="1"/>
            <p:nvPr/>
          </p:nvSpPr>
          <p:spPr>
            <a:xfrm>
              <a:off x="8707780" y="5343977"/>
              <a:ext cx="31386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>
                  <a:latin typeface="ChevinLight" panose="02000300000000000000" pitchFamily="2" charset="0"/>
                </a:rPr>
                <a:t>HRV, RPE, Body Measures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>
                  <a:latin typeface="ChevinLight" panose="02000300000000000000" pitchFamily="2" charset="0"/>
                </a:rPr>
                <a:t>Cloud Sync </a:t>
              </a:r>
              <a:r>
                <a:rPr lang="en-GB" sz="1200" dirty="0" err="1">
                  <a:latin typeface="ChevinLight" panose="02000300000000000000" pitchFamily="2" charset="0"/>
                </a:rPr>
                <a:t>Strava</a:t>
              </a:r>
              <a:r>
                <a:rPr lang="en-GB" sz="1200" dirty="0">
                  <a:latin typeface="ChevinLight" panose="02000300000000000000" pitchFamily="2" charset="0"/>
                </a:rPr>
                <a:t>, Todays Plan et al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>
                  <a:latin typeface="ChevinLight" panose="02000300000000000000" pitchFamily="2" charset="0"/>
                </a:rPr>
                <a:t>Python Chart with </a:t>
              </a:r>
              <a:r>
                <a:rPr lang="en-GB" sz="1200" dirty="0" err="1">
                  <a:latin typeface="ChevinLight" panose="02000300000000000000" pitchFamily="2" charset="0"/>
                </a:rPr>
                <a:t>Plotly</a:t>
              </a:r>
              <a:endParaRPr lang="en-GB" sz="1200" dirty="0">
                <a:latin typeface="ChevinLight" panose="02000300000000000000" pitchFamily="2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>
                  <a:latin typeface="ChevinLight" panose="02000300000000000000" pitchFamily="2" charset="0"/>
                </a:rPr>
                <a:t>Scripting in User Metrics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DFED22B-5377-4E0A-B7DB-42F252EEE16B}"/>
                </a:ext>
              </a:extLst>
            </p:cNvPr>
            <p:cNvSpPr txBox="1"/>
            <p:nvPr/>
          </p:nvSpPr>
          <p:spPr>
            <a:xfrm>
              <a:off x="8207049" y="4954303"/>
              <a:ext cx="7636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ChevinLight" panose="02000300000000000000" pitchFamily="2" charset="0"/>
                </a:rPr>
                <a:t>V3.5</a:t>
              </a:r>
            </a:p>
          </p:txBody>
        </p:sp>
      </p:grp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8BE7950E-D5AC-4DDC-A5BF-6704C3FBF3CF}"/>
              </a:ext>
            </a:extLst>
          </p:cNvPr>
          <p:cNvSpPr txBox="1">
            <a:spLocks/>
          </p:cNvSpPr>
          <p:nvPr/>
        </p:nvSpPr>
        <p:spPr>
          <a:xfrm>
            <a:off x="91214" y="1876109"/>
            <a:ext cx="1937613" cy="9235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rgbClr val="00B0F0"/>
                </a:solidFill>
                <a:latin typeface="ChevinLight" panose="02000300000000000000" pitchFamily="2" charset="0"/>
              </a:rPr>
              <a:t>Basic Functions</a:t>
            </a:r>
          </a:p>
        </p:txBody>
      </p: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F58B343A-2867-4863-A00B-0ECD5A87BB7E}"/>
              </a:ext>
            </a:extLst>
          </p:cNvPr>
          <p:cNvSpPr txBox="1">
            <a:spLocks/>
          </p:cNvSpPr>
          <p:nvPr/>
        </p:nvSpPr>
        <p:spPr>
          <a:xfrm>
            <a:off x="53997" y="3478595"/>
            <a:ext cx="1974830" cy="9493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rgbClr val="00B0F0"/>
                </a:solidFill>
                <a:latin typeface="ChevinLight" panose="02000300000000000000" pitchFamily="2" charset="0"/>
              </a:rPr>
              <a:t>“Science” Focus</a:t>
            </a:r>
          </a:p>
        </p:txBody>
      </p: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169DA65A-4A49-41A5-B75D-567B30BAB865}"/>
              </a:ext>
            </a:extLst>
          </p:cNvPr>
          <p:cNvSpPr txBox="1">
            <a:spLocks/>
          </p:cNvSpPr>
          <p:nvPr/>
        </p:nvSpPr>
        <p:spPr>
          <a:xfrm>
            <a:off x="91214" y="5122800"/>
            <a:ext cx="1974830" cy="94931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rgbClr val="00B0F0"/>
                </a:solidFill>
                <a:latin typeface="ChevinLight" panose="02000300000000000000" pitchFamily="2" charset="0"/>
              </a:rPr>
              <a:t>Analytical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rgbClr val="00B0F0"/>
                </a:solidFill>
                <a:latin typeface="ChevinLight" panose="02000300000000000000" pitchFamily="2" charset="0"/>
              </a:rPr>
              <a:t>Platform</a:t>
            </a:r>
          </a:p>
        </p:txBody>
      </p:sp>
    </p:spTree>
    <p:extLst>
      <p:ext uri="{BB962C8B-B14F-4D97-AF65-F5344CB8AC3E}">
        <p14:creationId xmlns:p14="http://schemas.microsoft.com/office/powerpoint/2010/main" val="15353834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hevinLight" panose="02000300000000000000" pitchFamily="2" charset="0"/>
              </a:rPr>
              <a:t>Feature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728" y="1825625"/>
            <a:ext cx="11617272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ChevinLight" panose="02000300000000000000" pitchFamily="2" charset="0"/>
              </a:rPr>
              <a:t>Stuff most folks use and remember…</a:t>
            </a:r>
          </a:p>
          <a:p>
            <a:r>
              <a:rPr lang="en-US" dirty="0">
                <a:solidFill>
                  <a:srgbClr val="00B0EE"/>
                </a:solidFill>
                <a:latin typeface="ChevinLight" panose="02000300000000000000" pitchFamily="2" charset="0"/>
              </a:rPr>
              <a:t>File IO </a:t>
            </a:r>
            <a:r>
              <a:rPr lang="en-US" dirty="0">
                <a:latin typeface="ChevinLight" panose="02000300000000000000" pitchFamily="2" charset="0"/>
              </a:rPr>
              <a:t>– Device or File Import and Export, Cloud Sync</a:t>
            </a:r>
          </a:p>
          <a:p>
            <a:r>
              <a:rPr lang="en-US" dirty="0">
                <a:solidFill>
                  <a:srgbClr val="00B0EE"/>
                </a:solidFill>
                <a:latin typeface="ChevinLight" panose="02000300000000000000" pitchFamily="2" charset="0"/>
              </a:rPr>
              <a:t>Modelling</a:t>
            </a:r>
            <a:r>
              <a:rPr lang="en-US" dirty="0">
                <a:latin typeface="ChevinLight" panose="02000300000000000000" pitchFamily="2" charset="0"/>
              </a:rPr>
              <a:t> - CP models and solvers, </a:t>
            </a:r>
            <a:r>
              <a:rPr lang="en-US" dirty="0" err="1">
                <a:latin typeface="ChevinLight" panose="02000300000000000000" pitchFamily="2" charset="0"/>
              </a:rPr>
              <a:t>W’bal</a:t>
            </a:r>
            <a:r>
              <a:rPr lang="en-US" dirty="0">
                <a:latin typeface="ChevinLight" panose="02000300000000000000" pitchFamily="2" charset="0"/>
              </a:rPr>
              <a:t>, Interval Discovery, </a:t>
            </a:r>
            <a:r>
              <a:rPr lang="en-US" dirty="0" err="1">
                <a:latin typeface="ChevinLight" panose="02000300000000000000" pitchFamily="2" charset="0"/>
              </a:rPr>
              <a:t>Aerolab</a:t>
            </a:r>
            <a:endParaRPr lang="en-US" dirty="0">
              <a:latin typeface="ChevinLight" panose="02000300000000000000" pitchFamily="2" charset="0"/>
            </a:endParaRPr>
          </a:p>
          <a:p>
            <a:r>
              <a:rPr lang="en-US" dirty="0">
                <a:solidFill>
                  <a:srgbClr val="00B0F0"/>
                </a:solidFill>
                <a:latin typeface="ChevinLight" panose="02000300000000000000" pitchFamily="2" charset="0"/>
              </a:rPr>
              <a:t>Metrics</a:t>
            </a:r>
            <a:r>
              <a:rPr lang="en-US" dirty="0">
                <a:latin typeface="ChevinLight" panose="02000300000000000000" pitchFamily="2" charset="0"/>
              </a:rPr>
              <a:t> – Over 350 metrics from Average Speed to </a:t>
            </a:r>
            <a:r>
              <a:rPr lang="en-US" dirty="0" err="1">
                <a:latin typeface="ChevinLight" panose="02000300000000000000" pitchFamily="2" charset="0"/>
              </a:rPr>
              <a:t>BikeScore</a:t>
            </a:r>
            <a:endParaRPr lang="en-US" dirty="0">
              <a:latin typeface="ChevinLight" panose="02000300000000000000" pitchFamily="2" charset="0"/>
            </a:endParaRPr>
          </a:p>
          <a:p>
            <a:r>
              <a:rPr lang="en-US" dirty="0">
                <a:solidFill>
                  <a:srgbClr val="00B0EE"/>
                </a:solidFill>
                <a:latin typeface="ChevinLight" panose="02000300000000000000" pitchFamily="2" charset="0"/>
              </a:rPr>
              <a:t>Data management </a:t>
            </a:r>
            <a:r>
              <a:rPr lang="en-US" dirty="0">
                <a:latin typeface="ChevinLight" panose="02000300000000000000" pitchFamily="2" charset="0"/>
              </a:rPr>
              <a:t>– Editor and tools, Metadata, Filter, Merge, Split and Join</a:t>
            </a:r>
          </a:p>
          <a:p>
            <a:r>
              <a:rPr lang="en-US" dirty="0">
                <a:solidFill>
                  <a:srgbClr val="00B0EE"/>
                </a:solidFill>
                <a:latin typeface="ChevinLight" panose="02000300000000000000" pitchFamily="2" charset="0"/>
              </a:rPr>
              <a:t>Charting</a:t>
            </a:r>
            <a:r>
              <a:rPr lang="en-US" dirty="0">
                <a:solidFill>
                  <a:schemeClr val="accent1"/>
                </a:solidFill>
                <a:latin typeface="ChevinLight" panose="02000300000000000000" pitchFamily="2" charset="0"/>
              </a:rPr>
              <a:t> </a:t>
            </a:r>
            <a:r>
              <a:rPr lang="en-US" dirty="0">
                <a:latin typeface="ChevinLight" panose="02000300000000000000" pitchFamily="2" charset="0"/>
              </a:rPr>
              <a:t>– Activity forensics, Trends, Embedded Python and R runtime</a:t>
            </a:r>
          </a:p>
          <a:p>
            <a:r>
              <a:rPr lang="en-US" dirty="0">
                <a:solidFill>
                  <a:srgbClr val="00B0EE"/>
                </a:solidFill>
                <a:latin typeface="ChevinLight" panose="02000300000000000000" pitchFamily="2" charset="0"/>
              </a:rPr>
              <a:t>Indoor Training </a:t>
            </a:r>
            <a:r>
              <a:rPr lang="en-US" dirty="0">
                <a:latin typeface="ChevinLight" panose="02000300000000000000" pitchFamily="2" charset="0"/>
              </a:rPr>
              <a:t>– Computer controlled / virtual power, Video, Workout Editor</a:t>
            </a:r>
          </a:p>
          <a:p>
            <a:endParaRPr lang="en-US" dirty="0">
              <a:latin typeface="ChevinLight" panose="020003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108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2091</Words>
  <Application>Microsoft Office PowerPoint</Application>
  <PresentationFormat>Widescreen</PresentationFormat>
  <Paragraphs>262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ChevinLight</vt:lpstr>
      <vt:lpstr>Wingdings</vt:lpstr>
      <vt:lpstr>office theme</vt:lpstr>
      <vt:lpstr>GoldenCheetah and OpenData</vt:lpstr>
      <vt:lpstr>About these slides…</vt:lpstr>
      <vt:lpstr>A little about me...</vt:lpstr>
      <vt:lpstr>GoldenCheetah Projects</vt:lpstr>
      <vt:lpstr>GoldenCheetah Desktop Application</vt:lpstr>
      <vt:lpstr>OpenData </vt:lpstr>
      <vt:lpstr>sweatpy and scikit-cycling </vt:lpstr>
      <vt:lpstr>The journey</vt:lpstr>
      <vt:lpstr>Feature highlights</vt:lpstr>
      <vt:lpstr>User survey results</vt:lpstr>
      <vt:lpstr>Coach survey insights</vt:lpstr>
      <vt:lpstr>Future Plans – Version 3.6 “Next Year”</vt:lpstr>
      <vt:lpstr>Opportunities for collaboration</vt:lpstr>
      <vt:lpstr>OpenData Tooling 1/2</vt:lpstr>
      <vt:lpstr>OpenData Tooling 2/2</vt:lpstr>
      <vt:lpstr>Data Driven Planning 1/2</vt:lpstr>
      <vt:lpstr>Data Driven Planning 2/2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</dc:creator>
  <cp:lastModifiedBy>Mark Liversedge</cp:lastModifiedBy>
  <cp:revision>157</cp:revision>
  <dcterms:created xsi:type="dcterms:W3CDTF">2013-07-15T20:26:25Z</dcterms:created>
  <dcterms:modified xsi:type="dcterms:W3CDTF">2018-05-16T12:53:47Z</dcterms:modified>
</cp:coreProperties>
</file>